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77" r:id="rId8"/>
    <p:sldId id="264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66" r:id="rId17"/>
    <p:sldId id="273" r:id="rId18"/>
    <p:sldId id="274" r:id="rId19"/>
    <p:sldId id="275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81E"/>
    <a:srgbClr val="DCD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7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647" y="509666"/>
            <a:ext cx="11077730" cy="118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>
              <a:bevelT w="1270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647" y="1825625"/>
            <a:ext cx="110777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2F5B-10BB-466E-A040-E0AF6DF38779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45CD-735C-4AC3-9CCA-277325DA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yrillic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22600"/>
          </a:solidFill>
          <a:latin typeface="Cyrillic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2.xml"/><Relationship Id="rId18" Type="http://schemas.openxmlformats.org/officeDocument/2006/relationships/image" Target="../media/image6.png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17" Type="http://schemas.openxmlformats.org/officeDocument/2006/relationships/slide" Target="slide16.xml"/><Relationship Id="rId2" Type="http://schemas.openxmlformats.org/officeDocument/2006/relationships/slide" Target="slide7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5" Type="http://schemas.openxmlformats.org/officeDocument/2006/relationships/slide" Target="slide18.xml"/><Relationship Id="rId10" Type="http://schemas.openxmlformats.org/officeDocument/2006/relationships/slide" Target="slide15.xml"/><Relationship Id="rId19" Type="http://schemas.microsoft.com/office/2007/relationships/hdphoto" Target="../media/hdphoto1.wdp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1257" y="212271"/>
            <a:ext cx="7413171" cy="6433458"/>
            <a:chOff x="2798064" y="1133856"/>
            <a:chExt cx="4206240" cy="47625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3"/>
          <p:cNvSpPr txBox="1">
            <a:spLocks/>
          </p:cNvSpPr>
          <p:nvPr/>
        </p:nvSpPr>
        <p:spPr>
          <a:xfrm>
            <a:off x="1139004" y="1468817"/>
            <a:ext cx="5850066" cy="2387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Там, на неведомых дорожках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674174" y="4399447"/>
            <a:ext cx="4629188" cy="753212"/>
          </a:xfrm>
          <a:prstGeom prst="rect">
            <a:avLst/>
          </a:prstGeom>
        </p:spPr>
        <p:txBody>
          <a:bodyPr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Izhitsa" panose="020B7200000000000000" pitchFamily="34" charset="0"/>
              </a:rPr>
              <a:t>Сказочная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Izhitsa" panose="020B7200000000000000" pitchFamily="34" charset="0"/>
              </a:rPr>
              <a:t>игра-викторина</a:t>
            </a:r>
            <a:endParaRPr lang="ru-RU" b="1" dirty="0">
              <a:solidFill>
                <a:srgbClr val="C00000"/>
              </a:solidFill>
              <a:latin typeface="Izhitsa" panose="020B7200000000000000" pitchFamily="34" charset="0"/>
            </a:endParaRPr>
          </a:p>
        </p:txBody>
      </p:sp>
      <p:pic>
        <p:nvPicPr>
          <p:cNvPr id="9" name="Picture 14" descr="http://profipromalp.ru/wp-content/uploads/2012/06/wizard_no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09982" y="788543"/>
            <a:ext cx="5486294" cy="54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423179" y="6156540"/>
            <a:ext cx="532262" cy="489449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3499" y="5275254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Спящая красавица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278" y="461260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Кто это?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86564" y="2811527"/>
            <a:ext cx="5240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Izhitsa" panose="020B7200000000000000" pitchFamily="34" charset="0"/>
              </a:rPr>
              <a:t>Вот дева юная в объятьях сна,</a:t>
            </a:r>
          </a:p>
          <a:p>
            <a:pPr algn="ctr"/>
            <a:r>
              <a:rPr lang="ru-RU" sz="2400" dirty="0">
                <a:latin typeface="Izhitsa" panose="020B7200000000000000" pitchFamily="34" charset="0"/>
              </a:rPr>
              <a:t>Лежит она уж сотню лет</a:t>
            </a:r>
          </a:p>
          <a:p>
            <a:pPr algn="ctr"/>
            <a:r>
              <a:rPr lang="ru-RU" sz="2400" dirty="0">
                <a:latin typeface="Izhitsa" panose="020B7200000000000000" pitchFamily="34" charset="0"/>
              </a:rPr>
              <a:t>И ждет, а принца нет, и нет, и нет.</a:t>
            </a:r>
          </a:p>
          <a:p>
            <a:pPr algn="ctr"/>
            <a:r>
              <a:rPr lang="ru-RU" sz="2400" dirty="0">
                <a:latin typeface="Izhitsa" panose="020B7200000000000000" pitchFamily="34" charset="0"/>
              </a:rPr>
              <a:t>Скажите мне, друзья, кто же она? </a:t>
            </a:r>
          </a:p>
        </p:txBody>
      </p:sp>
      <p:pic>
        <p:nvPicPr>
          <p:cNvPr id="3074" name="Picture 2" descr="http://images2.fanpop.com/image/photos/12200000/Aurora-disney-princess-12295673-800-479.jpg"/>
          <p:cNvPicPr>
            <a:picLocks noChangeAspect="1" noChangeArrowheads="1"/>
          </p:cNvPicPr>
          <p:nvPr/>
        </p:nvPicPr>
        <p:blipFill rotWithShape="1">
          <a:blip r:embed="rId5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4" t="2444" r="9086" b="8115"/>
          <a:stretch/>
        </p:blipFill>
        <p:spPr bwMode="auto">
          <a:xfrm>
            <a:off x="6396457" y="1247064"/>
            <a:ext cx="5340737" cy="3857199"/>
          </a:xfrm>
          <a:prstGeom prst="roundRect">
            <a:avLst>
              <a:gd name="adj" fmla="val 18903"/>
            </a:avLst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3499" y="5275254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Красная Шапочка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278" y="461260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Кто это?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17193" y="2382154"/>
            <a:ext cx="55153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Izhitsa" panose="020B7200000000000000" pitchFamily="34" charset="0"/>
              </a:rPr>
              <a:t>Маленькая девочка весело бежит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По тропинке к домику,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Что в лесу стоит.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Нужно этой девочке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К бабушке скорей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Отнести корзиночку,</a:t>
            </a:r>
          </a:p>
          <a:p>
            <a:pPr algn="ctr"/>
            <a:r>
              <a:rPr lang="ru-RU" sz="2600" dirty="0">
                <a:latin typeface="Izhitsa" panose="020B7200000000000000" pitchFamily="34" charset="0"/>
              </a:rPr>
              <a:t>Посланную ей.</a:t>
            </a:r>
          </a:p>
        </p:txBody>
      </p:sp>
      <p:pic>
        <p:nvPicPr>
          <p:cNvPr id="4098" name="Picture 2" descr="http://static1.read.ru/images/booksillustrations/18436.jpg"/>
          <p:cNvPicPr>
            <a:picLocks noChangeAspect="1" noChangeArrowheads="1"/>
          </p:cNvPicPr>
          <p:nvPr/>
        </p:nvPicPr>
        <p:blipFill rotWithShape="1">
          <a:blip r:embed="rId5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13" b="26217"/>
          <a:stretch/>
        </p:blipFill>
        <p:spPr bwMode="auto">
          <a:xfrm>
            <a:off x="6718802" y="1036383"/>
            <a:ext cx="4837792" cy="4060986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zhitsa" panose="020B7200000000000000" pitchFamily="34" charset="0"/>
              </a:rPr>
              <a:t>Песенку узнай!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zhitsa" panose="020B7200000000000000" pitchFamily="34" charset="0"/>
            </a:endParaRP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10811574" y="317424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4140" y="5278016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  <a:cs typeface="Arial" pitchFamily="34" charset="0"/>
              </a:rPr>
              <a:t>Жил-был у бабушки серенький козлик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4942" y="2780310"/>
            <a:ext cx="4799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Старушка имела животное булыжного цвета с рогами</a:t>
            </a:r>
            <a:endParaRPr lang="ru-RU" sz="3200" dirty="0">
              <a:latin typeface="Izhitsa" panose="020B7200000000000000" pitchFamily="34" charset="0"/>
            </a:endParaRPr>
          </a:p>
        </p:txBody>
      </p:sp>
      <p:pic>
        <p:nvPicPr>
          <p:cNvPr id="5122" name="Picture 2" descr="http://img2.labirint.ru/books/207422/scrn_big_1.jpg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85" r="49027" b="9706"/>
          <a:stretch/>
        </p:blipFill>
        <p:spPr bwMode="auto">
          <a:xfrm>
            <a:off x="6969330" y="782244"/>
            <a:ext cx="3884162" cy="4380932"/>
          </a:xfrm>
          <a:prstGeom prst="round2Diag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zhitsa" panose="020B7200000000000000" pitchFamily="34" charset="0"/>
              </a:rPr>
              <a:t>Песенку узнай!</a:t>
            </a: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10811574" y="317424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4140" y="5278016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2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  <a:cs typeface="Arial" pitchFamily="34" charset="0"/>
              </a:rPr>
              <a:t>Жили у бабуси два веселых гуся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4942" y="2505333"/>
            <a:ext cx="4898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Женщина пожилого возраста была владелицей пары жизнерадостных </a:t>
            </a:r>
            <a:r>
              <a:rPr lang="ru-RU" sz="3200" dirty="0" smtClean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птиц</a:t>
            </a:r>
            <a:endParaRPr lang="ru-RU" sz="3200" dirty="0">
              <a:latin typeface="Izhitsa" panose="020B7200000000000000" pitchFamily="34" charset="0"/>
            </a:endParaRPr>
          </a:p>
        </p:txBody>
      </p:sp>
      <p:pic>
        <p:nvPicPr>
          <p:cNvPr id="6146" name="Picture 2" descr="http://mtdata.ru/u25/photoD6DC/20172238100-0/original.jpg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44" r="91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69" r="10089"/>
          <a:stretch/>
        </p:blipFill>
        <p:spPr bwMode="auto">
          <a:xfrm>
            <a:off x="6411057" y="1064029"/>
            <a:ext cx="5395543" cy="4133216"/>
          </a:xfrm>
          <a:prstGeom prst="round2SameRect">
            <a:avLst>
              <a:gd name="adj1" fmla="val 38956"/>
              <a:gd name="adj2" fmla="val 0"/>
            </a:avLst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zhitsa" panose="020B7200000000000000" pitchFamily="34" charset="0"/>
              </a:rPr>
              <a:t>Песенку узнай!</a:t>
            </a: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10811574" y="317424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4140" y="5278016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  <a:cs typeface="Arial" pitchFamily="34" charset="0"/>
              </a:rPr>
              <a:t>Три девицы под окном пряли поздно вечерком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4942" y="2464390"/>
            <a:ext cx="48983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Компания молодых особ занималась рукоделием после захода солнца у отверстия со стеклом</a:t>
            </a:r>
            <a:endParaRPr lang="ru-RU" sz="3200" dirty="0">
              <a:latin typeface="Izhitsa" panose="020B7200000000000000" pitchFamily="34" charset="0"/>
            </a:endParaRPr>
          </a:p>
        </p:txBody>
      </p:sp>
      <p:pic>
        <p:nvPicPr>
          <p:cNvPr id="7170" name="Picture 2" descr="http://i037.radikal.ru/1203/db/0dd7bd7b61d4.jpg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5" r="7885"/>
          <a:stretch/>
        </p:blipFill>
        <p:spPr bwMode="auto">
          <a:xfrm>
            <a:off x="6356777" y="1317379"/>
            <a:ext cx="5533091" cy="3890324"/>
          </a:xfrm>
          <a:prstGeom prst="roundRect">
            <a:avLst>
              <a:gd name="adj" fmla="val 26219"/>
            </a:avLst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abirint.ru/books/361933/scrn_big_1.jpg"/>
          <p:cNvPicPr>
            <a:picLocks noChangeAspect="1" noChangeArrowheads="1"/>
          </p:cNvPicPr>
          <p:nvPr/>
        </p:nvPicPr>
        <p:blipFill>
          <a:blip r:embed="rId2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308" y="1247064"/>
            <a:ext cx="6105724" cy="4174788"/>
          </a:xfrm>
          <a:prstGeom prst="roundRect">
            <a:avLst>
              <a:gd name="adj" fmla="val 35265"/>
            </a:avLst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zhitsa" panose="020B7200000000000000" pitchFamily="34" charset="0"/>
              </a:rPr>
              <a:t>Песенку узнай!</a:t>
            </a: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10811574" y="317424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74140" y="5278016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  <a:cs typeface="Arial" pitchFamily="34" charset="0"/>
              </a:rPr>
              <a:t>В лесу родилась елочка, в лесу она росла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4942" y="2620590"/>
            <a:ext cx="48983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На плантации зеленых насаждений появилось новое чудо, пригодное для встречи </a:t>
            </a:r>
            <a:r>
              <a:rPr lang="ru-RU" sz="3200" dirty="0" smtClean="0">
                <a:solidFill>
                  <a:srgbClr val="000000"/>
                </a:solidFill>
                <a:latin typeface="Izhitsa" panose="020B7200000000000000" pitchFamily="34" charset="0"/>
                <a:cs typeface="Arial" pitchFamily="34" charset="0"/>
              </a:rPr>
              <a:t>зимнего праздника</a:t>
            </a:r>
            <a:endParaRPr lang="ru-RU" sz="3200" dirty="0">
              <a:latin typeface="Izhitsa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zhitsa" panose="020B7200000000000000" pitchFamily="34" charset="0"/>
              </a:rPr>
              <a:t>Чьё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zhitsa" panose="020B7200000000000000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4140" y="527637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Буратино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10811574" y="315778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soyzkanc.ru/images/stories/virtuemart/product/569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1389">
            <a:off x="2467628" y="2387750"/>
            <a:ext cx="2292993" cy="289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vfl.ru/ii/1451937973/3eb06347/10954936_m.gif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269" y="311061"/>
            <a:ext cx="3755015" cy="49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Чьё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4140" y="527637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Золушки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10811574" y="315778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kilkennypanto.com/sites/default/files/Cinderella_Glass_Slipper-PNG_Vector_Clipart_Image.png"/>
          <p:cNvPicPr>
            <a:picLocks noChangeAspect="1" noChangeArrowheads="1"/>
          </p:cNvPicPr>
          <p:nvPr/>
        </p:nvPicPr>
        <p:blipFill>
          <a:blip r:embed="rId4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910" y="2256753"/>
            <a:ext cx="4354429" cy="3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bload.de/img/forumgazelmasalkahramwmuv6.png"/>
          <p:cNvPicPr>
            <a:picLocks noChangeAspect="1" noChangeArrowheads="1"/>
          </p:cNvPicPr>
          <p:nvPr/>
        </p:nvPicPr>
        <p:blipFill rotWithShape="1">
          <a:blip r:embed="rId5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5" r="3359" b="4341"/>
          <a:stretch/>
        </p:blipFill>
        <p:spPr bwMode="auto">
          <a:xfrm>
            <a:off x="6775554" y="575902"/>
            <a:ext cx="4841824" cy="46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Чьё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4140" y="527637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Мухи-цокотухи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10811574" y="315778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deli.md/costum/denejka-001.jpg"/>
          <p:cNvPicPr>
            <a:picLocks noChangeAspect="1" noChangeArrowheads="1"/>
          </p:cNvPicPr>
          <p:nvPr/>
        </p:nvPicPr>
        <p:blipFill rotWithShape="1"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3" t="33058" r="13208" b="10059"/>
          <a:stretch/>
        </p:blipFill>
        <p:spPr bwMode="auto">
          <a:xfrm>
            <a:off x="2073730" y="2460632"/>
            <a:ext cx="2759528" cy="2696812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eytown.me/wp-content/uploads/2015/08/0027-034-Forzatsy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EF3"/>
              </a:clrFrom>
              <a:clrTo>
                <a:srgbClr val="F8FEF3">
                  <a:alpha val="0"/>
                </a:srgbClr>
              </a:clrTo>
            </a:clrChange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325" y="590070"/>
            <a:ext cx="571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64942" y="46126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Чьё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74140" y="5276370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Курочки Рябы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10811574" y="315778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ttps://1.bp.blogspot.com/-NTGEAaz9c7g/VwjlU94m_tI/AAAAAAAABXs/_KHiTFjPyfMQZjyjy6GHV4hDFOLaGcHKA/s1600/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uruto.ru/images/audio/0_8bc81_65689dd4_XL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568" y="60589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ikon-spb.ru/images/35662010-11-1968962227.jpg"/>
          <p:cNvPicPr>
            <a:picLocks noChangeAspect="1" noChangeArrowheads="1"/>
          </p:cNvPicPr>
          <p:nvPr/>
        </p:nvPicPr>
        <p:blipFill rotWithShape="1">
          <a:blip r:embed="rId5" cstate="email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" b="90000" l="7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857" t="8063" r="11668" b="14888"/>
          <a:stretch/>
        </p:blipFill>
        <p:spPr bwMode="auto">
          <a:xfrm>
            <a:off x="1903751" y="2572272"/>
            <a:ext cx="3312826" cy="25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0972" y="354843"/>
            <a:ext cx="7879822" cy="631844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Заголовок 3"/>
          <p:cNvSpPr txBox="1">
            <a:spLocks/>
          </p:cNvSpPr>
          <p:nvPr/>
        </p:nvSpPr>
        <p:spPr>
          <a:xfrm>
            <a:off x="1166624" y="1415933"/>
            <a:ext cx="6885880" cy="514704"/>
          </a:xfrm>
          <a:prstGeom prst="rect">
            <a:avLst/>
          </a:prstGeom>
        </p:spPr>
        <p:txBody>
          <a:bodyPr>
            <a:normAutofit fontScale="70000" lnSpcReduction="20000"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Правила игры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pic>
        <p:nvPicPr>
          <p:cNvPr id="9" name="Picture 14" descr="http://profipromalp.ru/wp-content/uploads/2012/06/wizard_no_shado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40" r="9033"/>
          <a:stretch/>
        </p:blipFill>
        <p:spPr bwMode="auto">
          <a:xfrm flipH="1">
            <a:off x="8093121" y="1255594"/>
            <a:ext cx="4067032" cy="49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624" y="1887012"/>
            <a:ext cx="69709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Правила игры-викторины, посвященной сказкам, просты: играют 2 команды. Жеребьёвка определяет, кто первый выбирает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категорию и номер вопроса.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За правильный ответ начисляется 1 балл.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Команда может воспользоваться подсказкой.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Ответ команды сверяется с правильным ответом, который открывается по щелчку. Следующий вопрос в этой категории предлагается другой команде.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Победитель определяется по наибольшей </a:t>
            </a:r>
          </a:p>
          <a:p>
            <a:pPr algn="ctr">
              <a:lnSpc>
                <a:spcPts val="2400"/>
              </a:lnSpc>
            </a:pPr>
            <a:r>
              <a:rPr lang="ru-RU" sz="2400" dirty="0" smtClean="0">
                <a:latin typeface="Izhitsa" panose="020B7200000000000000" pitchFamily="34" charset="0"/>
              </a:rPr>
              <a:t>сумме набранных баллов.</a:t>
            </a:r>
            <a:endParaRPr lang="ru-RU" sz="2400" dirty="0">
              <a:latin typeface="Izhitsa" panose="020B7200000000000000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423179" y="6156540"/>
            <a:ext cx="532262" cy="489449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89857" y="244669"/>
            <a:ext cx="7119257" cy="6210253"/>
            <a:chOff x="2689903" y="880459"/>
            <a:chExt cx="4430041" cy="501589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689903" y="880459"/>
              <a:ext cx="4430041" cy="501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3"/>
          <p:cNvSpPr txBox="1">
            <a:spLocks/>
          </p:cNvSpPr>
          <p:nvPr/>
        </p:nvSpPr>
        <p:spPr>
          <a:xfrm>
            <a:off x="800101" y="2138287"/>
            <a:ext cx="6857999" cy="2387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ПОДВЕДЁМ</a:t>
            </a:r>
          </a:p>
          <a:p>
            <a:pPr algn="ctr"/>
            <a:r>
              <a:rPr lang="ru-RU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ИТОГИ ИГРЫ!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657845" y="4481090"/>
            <a:ext cx="4629188" cy="753212"/>
          </a:xfrm>
          <a:prstGeom prst="rect">
            <a:avLst/>
          </a:prstGeom>
        </p:spPr>
        <p:txBody>
          <a:bodyPr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Izhitsa" panose="020B7200000000000000" pitchFamily="34" charset="0"/>
            </a:endParaRPr>
          </a:p>
        </p:txBody>
      </p:sp>
      <p:pic>
        <p:nvPicPr>
          <p:cNvPr id="9" name="Picture 14" descr="http://profipromalp.ru/wp-content/uploads/2012/06/wizard_no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09982" y="788543"/>
            <a:ext cx="5486294" cy="54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423179" y="6156540"/>
            <a:ext cx="532262" cy="489449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89857" y="244669"/>
            <a:ext cx="7119257" cy="6210253"/>
            <a:chOff x="2689903" y="880459"/>
            <a:chExt cx="4430041" cy="501589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689903" y="880459"/>
              <a:ext cx="4430041" cy="5015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3"/>
          <p:cNvSpPr txBox="1">
            <a:spLocks/>
          </p:cNvSpPr>
          <p:nvPr/>
        </p:nvSpPr>
        <p:spPr>
          <a:xfrm>
            <a:off x="930730" y="2285245"/>
            <a:ext cx="6482442" cy="2387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МОЛОДЦЫ!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657845" y="4481090"/>
            <a:ext cx="4629188" cy="753212"/>
          </a:xfrm>
          <a:prstGeom prst="rect">
            <a:avLst/>
          </a:prstGeom>
        </p:spPr>
        <p:txBody>
          <a:bodyPr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Izhitsa" panose="020B7200000000000000" pitchFamily="34" charset="0"/>
            </a:endParaRPr>
          </a:p>
        </p:txBody>
      </p:sp>
      <p:pic>
        <p:nvPicPr>
          <p:cNvPr id="9" name="Picture 14" descr="http://profipromalp.ru/wp-content/uploads/2012/06/wizard_no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09982" y="788543"/>
            <a:ext cx="5486294" cy="54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423179" y="6156540"/>
            <a:ext cx="532262" cy="489449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663676" y="558403"/>
            <a:ext cx="6759600" cy="5896517"/>
            <a:chOff x="2798064" y="1133856"/>
            <a:chExt cx="4206240" cy="47625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Заголовок 3"/>
          <p:cNvSpPr txBox="1">
            <a:spLocks/>
          </p:cNvSpPr>
          <p:nvPr/>
        </p:nvSpPr>
        <p:spPr>
          <a:xfrm>
            <a:off x="1139004" y="1811717"/>
            <a:ext cx="5850066" cy="2387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СПАСИБО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ВНИМАНИЕ!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1657845" y="4481090"/>
            <a:ext cx="4629188" cy="753212"/>
          </a:xfrm>
          <a:prstGeom prst="rect">
            <a:avLst/>
          </a:prstGeom>
        </p:spPr>
        <p:txBody>
          <a:bodyPr>
            <a:scene3d>
              <a:camera prst="orthographicFront"/>
              <a:lightRig rig="sunrise" dir="t"/>
            </a:scene3d>
            <a:sp3d extrusionH="57150">
              <a:bevelT w="38100" h="38100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  <a:latin typeface="Izhitsa" panose="020B7200000000000000" pitchFamily="34" charset="0"/>
            </a:endParaRPr>
          </a:p>
        </p:txBody>
      </p:sp>
      <p:pic>
        <p:nvPicPr>
          <p:cNvPr id="9" name="Picture 14" descr="http://profipromalp.ru/wp-content/uploads/2012/06/wizard_no_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509982" y="788543"/>
            <a:ext cx="5486294" cy="54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423179" y="6156540"/>
            <a:ext cx="532262" cy="489449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8675516" y="1893741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7712025" y="1893741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6733012" y="1887940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5739860" y="1873269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8684566" y="2817580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7712025" y="2817580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6718291" y="2830205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9" action="ppaction://hlinksldjump"/>
          </p:cNvPr>
          <p:cNvSpPr/>
          <p:nvPr/>
        </p:nvSpPr>
        <p:spPr>
          <a:xfrm>
            <a:off x="5723502" y="2823381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8704540" y="3735022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7713080" y="3739373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6718054" y="3739373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5707343" y="3739373"/>
            <a:ext cx="99502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8710866" y="4669013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7714000" y="4669013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6718974" y="4669013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5707343" y="4669013"/>
            <a:ext cx="99502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1445" y="1866445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Что за чудо-предмет?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0389" y="2796085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Кто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119" y="3725725"/>
            <a:ext cx="4898366" cy="929640"/>
          </a:xfrm>
          <a:prstGeom prst="roundRect">
            <a:avLst/>
          </a:prstGeom>
          <a:solidFill>
            <a:srgbClr val="BCB800"/>
          </a:solidFill>
          <a:ln>
            <a:solidFill>
              <a:srgbClr val="B492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Песенку узнай!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5119" y="4655365"/>
            <a:ext cx="4898366" cy="9296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Чьё это?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pic>
        <p:nvPicPr>
          <p:cNvPr id="24" name="Picture 14" descr="http://profipromalp.ru/wp-content/uploads/2012/06/wizard_no_shadow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17" r="9696"/>
          <a:stretch/>
        </p:blipFill>
        <p:spPr bwMode="auto">
          <a:xfrm flipH="1">
            <a:off x="9746833" y="3282400"/>
            <a:ext cx="2454263" cy="33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3"/>
          <p:cNvSpPr txBox="1">
            <a:spLocks/>
          </p:cNvSpPr>
          <p:nvPr/>
        </p:nvSpPr>
        <p:spPr>
          <a:xfrm>
            <a:off x="1182144" y="647826"/>
            <a:ext cx="9860060" cy="929640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>
            <a:noFill/>
          </a:ln>
        </p:spPr>
        <p:txBody>
          <a:bodyPr>
            <a:normAutofit fontScale="92500"/>
            <a:scene3d>
              <a:camera prst="orthographicFront"/>
              <a:lightRig rig="sunrise" dir="t"/>
            </a:scene3d>
            <a:sp3d extrusionH="266700" contourW="5080" prstMaterial="plastic">
              <a:bevelT w="63500" h="69850"/>
              <a:contourClr>
                <a:srgbClr val="FF0000"/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Там, на неведомых дорожках</a:t>
            </a:r>
          </a:p>
        </p:txBody>
      </p:sp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11709779" y="6346209"/>
            <a:ext cx="354842" cy="395785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9689" y="487652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Что за чудо-предмет?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3499" y="5291664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Скатерть-самобранка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46217" y="2495607"/>
            <a:ext cx="4735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zhitsa" panose="020B7200000000000000" pitchFamily="34" charset="0"/>
              </a:rPr>
              <a:t>Ах, стряпуха! Ах, хозяйка!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Ты, дружок, ее узнай-ка: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Стоит только расстелить -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Всех сумеет накормить.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Много всяких будет блюд.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Как стряпуху ту зовут?</a:t>
            </a:r>
          </a:p>
        </p:txBody>
      </p:sp>
      <p:pic>
        <p:nvPicPr>
          <p:cNvPr id="5122" name="Picture 2" descr="http://textile-solo.ru/wp-content/uploads/2016/08/skatert-samobranka-1.jpg"/>
          <p:cNvPicPr>
            <a:picLocks noChangeAspect="1" noChangeArrowheads="1"/>
          </p:cNvPicPr>
          <p:nvPr/>
        </p:nvPicPr>
        <p:blipFill>
          <a:blip r:embed="rId5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071" y="1417292"/>
            <a:ext cx="5035728" cy="359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9689" y="487652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Что за чудо-предмет?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3499" y="5291664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Шапка-невидимка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3585" y="2688697"/>
            <a:ext cx="506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zhitsa" panose="020B7200000000000000" pitchFamily="34" charset="0"/>
              </a:rPr>
              <a:t>Если ты ее наденешь,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Можешь хоть куда идти,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И при этом неприятель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Не сможет в ней тебя найти</a:t>
            </a:r>
          </a:p>
        </p:txBody>
      </p:sp>
      <p:pic>
        <p:nvPicPr>
          <p:cNvPr id="6146" name="Picture 2" descr="http://www.playing-field.ru/img/2015/052222/171876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2326" y="990016"/>
            <a:ext cx="4773218" cy="42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9689" y="487652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Что за чудо-предмет?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3499" y="5291664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Игла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09575" y="2760597"/>
            <a:ext cx="50090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zhitsa" panose="020B7200000000000000" pitchFamily="34" charset="0"/>
              </a:rPr>
              <a:t>Знает утка, знает птица,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Где Кощея смерть таится.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Что же это за предмет?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Дай дружок скорей ответ</a:t>
            </a:r>
          </a:p>
        </p:txBody>
      </p:sp>
      <p:pic>
        <p:nvPicPr>
          <p:cNvPr id="7172" name="Picture 4" descr="http://heliograph.ru/images/296497_koschei-bessmertnyi-kartink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8722" y="559640"/>
            <a:ext cx="3638105" cy="471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liparts.co/cliparts/6cr/o4R/6cro4Rgq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265417" flipH="1">
            <a:off x="6997229" y="868360"/>
            <a:ext cx="2476811" cy="30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59689" y="487652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Что за чудо-предмет?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3499" y="5291664"/>
            <a:ext cx="4908872" cy="929640"/>
          </a:xfrm>
          <a:prstGeom prst="roundRect">
            <a:avLst/>
          </a:prstGeom>
          <a:solidFill>
            <a:srgbClr val="800000"/>
          </a:solidFill>
          <a:ln>
            <a:solidFill>
              <a:srgbClr val="680000"/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Лампа Алладина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4341" y="2307652"/>
            <a:ext cx="52765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Izhitsa" panose="020B7200000000000000" pitchFamily="34" charset="0"/>
              </a:rPr>
              <a:t>Бока потёр, а джин уж тут, </a:t>
            </a:r>
            <a:br>
              <a:rPr lang="ru-RU" sz="2600" dirty="0">
                <a:latin typeface="Izhitsa" panose="020B7200000000000000" pitchFamily="34" charset="0"/>
              </a:rPr>
            </a:br>
            <a:r>
              <a:rPr lang="ru-RU" sz="2600" dirty="0">
                <a:latin typeface="Izhitsa" panose="020B7200000000000000" pitchFamily="34" charset="0"/>
              </a:rPr>
              <a:t>готов весь мир перевернуть.</a:t>
            </a:r>
            <a:br>
              <a:rPr lang="ru-RU" sz="2600" dirty="0">
                <a:latin typeface="Izhitsa" panose="020B7200000000000000" pitchFamily="34" charset="0"/>
              </a:rPr>
            </a:br>
            <a:r>
              <a:rPr lang="ru-RU" sz="2600" dirty="0">
                <a:latin typeface="Izhitsa" panose="020B7200000000000000" pitchFamily="34" charset="0"/>
              </a:rPr>
              <a:t>Лишь пожелает господин,</a:t>
            </a:r>
            <a:br>
              <a:rPr lang="ru-RU" sz="2600" dirty="0">
                <a:latin typeface="Izhitsa" panose="020B7200000000000000" pitchFamily="34" charset="0"/>
              </a:rPr>
            </a:br>
            <a:r>
              <a:rPr lang="ru-RU" sz="2600" dirty="0">
                <a:latin typeface="Izhitsa" panose="020B7200000000000000" pitchFamily="34" charset="0"/>
              </a:rPr>
              <a:t>вещицы этой властелин</a:t>
            </a:r>
            <a:r>
              <a:rPr lang="ru-RU" sz="2600" dirty="0" smtClean="0">
                <a:latin typeface="Izhitsa" panose="020B7200000000000000" pitchFamily="34" charset="0"/>
              </a:rPr>
              <a:t>.</a:t>
            </a:r>
            <a:r>
              <a:rPr lang="ru-RU" sz="2600" dirty="0">
                <a:latin typeface="Izhitsa" panose="020B7200000000000000" pitchFamily="34" charset="0"/>
              </a:rPr>
              <a:t/>
            </a:r>
            <a:br>
              <a:rPr lang="ru-RU" sz="2600" dirty="0">
                <a:latin typeface="Izhitsa" panose="020B7200000000000000" pitchFamily="34" charset="0"/>
              </a:rPr>
            </a:br>
            <a:r>
              <a:rPr lang="ru-RU" sz="2600" dirty="0">
                <a:latin typeface="Izhitsa" panose="020B7200000000000000" pitchFamily="34" charset="0"/>
              </a:rPr>
              <a:t>Что то за вещь, что в ней живёт</a:t>
            </a:r>
            <a:br>
              <a:rPr lang="ru-RU" sz="2600" dirty="0">
                <a:latin typeface="Izhitsa" panose="020B7200000000000000" pitchFamily="34" charset="0"/>
              </a:rPr>
            </a:br>
            <a:r>
              <a:rPr lang="ru-RU" sz="2600" dirty="0">
                <a:latin typeface="Izhitsa" panose="020B7200000000000000" pitchFamily="34" charset="0"/>
              </a:rPr>
              <a:t>невольником волшебник тот?</a:t>
            </a:r>
            <a:br>
              <a:rPr lang="ru-RU" sz="2600" dirty="0">
                <a:latin typeface="Izhitsa" panose="020B7200000000000000" pitchFamily="34" charset="0"/>
              </a:rPr>
            </a:br>
            <a:endParaRPr lang="ru-RU" sz="2600" dirty="0">
              <a:latin typeface="Izhitsa" panose="020B7200000000000000" pitchFamily="34" charset="0"/>
            </a:endParaRPr>
          </a:p>
        </p:txBody>
      </p:sp>
      <p:sp>
        <p:nvSpPr>
          <p:cNvPr id="3" name="AutoShape 2" descr="https://allods.my.com/sites/allods.my.com/files/images/news/19042013_magicklamp_alf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87" y="1857752"/>
            <a:ext cx="5431075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3499" y="5275254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Снегурочка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278" y="461260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Кто это?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0278" y="2583177"/>
            <a:ext cx="4629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Izhitsa" panose="020B7200000000000000" pitchFamily="34" charset="0"/>
              </a:rPr>
              <a:t>Красна девица грустна,</a:t>
            </a:r>
          </a:p>
          <a:p>
            <a:pPr algn="ctr"/>
            <a:r>
              <a:rPr lang="ru-RU" sz="3200" dirty="0">
                <a:latin typeface="Izhitsa" panose="020B7200000000000000" pitchFamily="34" charset="0"/>
              </a:rPr>
              <a:t>Ей не нравится весна,</a:t>
            </a:r>
          </a:p>
          <a:p>
            <a:pPr algn="ctr"/>
            <a:r>
              <a:rPr lang="ru-RU" sz="3200" dirty="0">
                <a:latin typeface="Izhitsa" panose="020B7200000000000000" pitchFamily="34" charset="0"/>
              </a:rPr>
              <a:t>Ей на солнце тяжко!</a:t>
            </a:r>
          </a:p>
          <a:p>
            <a:pPr algn="ctr"/>
            <a:r>
              <a:rPr lang="ru-RU" sz="3200" dirty="0">
                <a:latin typeface="Izhitsa" panose="020B7200000000000000" pitchFamily="34" charset="0"/>
              </a:rPr>
              <a:t>Слезы льет, бедняжка!</a:t>
            </a:r>
          </a:p>
        </p:txBody>
      </p:sp>
      <p:pic>
        <p:nvPicPr>
          <p:cNvPr id="1026" name="Picture 2" descr="http://pozdravka.com/_ph/137/701620191.png"/>
          <p:cNvPicPr>
            <a:picLocks noChangeAspect="1" noChangeArrowheads="1"/>
          </p:cNvPicPr>
          <p:nvPr/>
        </p:nvPicPr>
        <p:blipFill>
          <a:blip r:embed="rId5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489" y="654475"/>
            <a:ext cx="3664306" cy="45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urkidsfamily.ru/uploads/posts/2013-03/1364703609_0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99" y="916985"/>
            <a:ext cx="4893095" cy="41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10816827" y="317424"/>
            <a:ext cx="995026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3499" y="5275254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Крошечка-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хаврошечка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zhitsa" panose="020B7200000000000000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0278" y="461260"/>
            <a:ext cx="4893095" cy="929640"/>
          </a:xfrm>
          <a:prstGeom prst="roundRect">
            <a:avLst/>
          </a:prstGeom>
          <a:solidFill>
            <a:srgbClr val="CC66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etal">
            <a:bevelT w="152400" h="50800" prst="softRound"/>
            <a:extrusionClr>
              <a:schemeClr val="accent6">
                <a:lumMod val="50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zhitsa" panose="020B7200000000000000" pitchFamily="34" charset="0"/>
              </a:rPr>
              <a:t>Кто это?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0972" y="1473958"/>
            <a:ext cx="5846306" cy="4804012"/>
            <a:chOff x="2798064" y="1133856"/>
            <a:chExt cx="4206240" cy="47625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88876" y="1568495"/>
              <a:ext cx="4092668" cy="3810881"/>
            </a:xfrm>
            <a:prstGeom prst="roundRect">
              <a:avLst>
                <a:gd name="adj" fmla="val 343"/>
              </a:avLst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http://virtuellife.v.i.pic.centerblog.net/db90114c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17" r="6114"/>
            <a:stretch/>
          </p:blipFill>
          <p:spPr bwMode="auto">
            <a:xfrm>
              <a:off x="2798064" y="1133856"/>
              <a:ext cx="420624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1572371" y="6277970"/>
            <a:ext cx="437659" cy="423081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89398" y="2926494"/>
            <a:ext cx="5049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Izhitsa" panose="020B7200000000000000" pitchFamily="34" charset="0"/>
              </a:rPr>
              <a:t>Какая сказка, нам секрет открой,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Где говорилось:</a:t>
            </a:r>
          </a:p>
          <a:p>
            <a:pPr algn="ctr"/>
            <a:r>
              <a:rPr lang="ru-RU" sz="2800" dirty="0">
                <a:latin typeface="Izhitsa" panose="020B7200000000000000" pitchFamily="34" charset="0"/>
              </a:rPr>
              <a:t>«Спи, глазок, и спи, другой!» </a:t>
            </a:r>
          </a:p>
        </p:txBody>
      </p:sp>
    </p:spTree>
    <p:extLst>
      <p:ext uri="{BB962C8B-B14F-4D97-AF65-F5344CB8AC3E}">
        <p14:creationId xmlns:p14="http://schemas.microsoft.com/office/powerpoint/2010/main" val="31641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сказ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1988F85E-1124-43CA-84DB-AC71EA38CBB2}" vid="{8632209E-454A-47A0-BBB7-DB615FC3B7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</Template>
  <TotalTime>452</TotalTime>
  <Words>450</Words>
  <Application>Microsoft Office PowerPoint</Application>
  <PresentationFormat>Произвольный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47</cp:revision>
  <dcterms:created xsi:type="dcterms:W3CDTF">2016-12-11T05:40:24Z</dcterms:created>
  <dcterms:modified xsi:type="dcterms:W3CDTF">2020-05-29T08:57:49Z</dcterms:modified>
</cp:coreProperties>
</file>