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1" r:id="rId4"/>
    <p:sldId id="272" r:id="rId5"/>
    <p:sldId id="270" r:id="rId6"/>
    <p:sldId id="273" r:id="rId7"/>
    <p:sldId id="274" r:id="rId8"/>
    <p:sldId id="280" r:id="rId9"/>
    <p:sldId id="275" r:id="rId10"/>
    <p:sldId id="276" r:id="rId11"/>
    <p:sldId id="277" r:id="rId12"/>
    <p:sldId id="278" r:id="rId13"/>
    <p:sldId id="279" r:id="rId14"/>
    <p:sldId id="281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Флористический (ботанический)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скетч.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4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3" y="1066798"/>
            <a:ext cx="8460507" cy="4759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/>
          <a:stretch/>
        </p:blipFill>
        <p:spPr>
          <a:xfrm>
            <a:off x="0" y="1066799"/>
            <a:ext cx="6922652" cy="47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891" y="374073"/>
            <a:ext cx="11042073" cy="4003963"/>
          </a:xfrm>
        </p:spPr>
        <p:txBody>
          <a:bodyPr/>
          <a:lstStyle/>
          <a:p>
            <a:pPr algn="ctr"/>
            <a:r>
              <a:rPr lang="ru-RU" sz="2800" dirty="0"/>
              <a:t>Возникло это искусство в XVI веке и имело сугубо практическую цель — лекарям нужно было лучше узнать лекарственные растения. Точное их изображение и скрупулезное описание было необходимо для создания лекарств. Первый художник, имя которого дошло до нашего времени — это Конрад </a:t>
            </a:r>
            <a:r>
              <a:rPr lang="ru-RU" sz="2800" dirty="0" err="1"/>
              <a:t>Геснер</a:t>
            </a:r>
            <a:r>
              <a:rPr lang="ru-RU" sz="2800" dirty="0"/>
              <a:t>, он создал тысячи изображений различных частей цветов. </a:t>
            </a:r>
            <a:r>
              <a:rPr lang="ru-RU" sz="2800" dirty="0" err="1"/>
              <a:t>Гейснер</a:t>
            </a:r>
            <a:r>
              <a:rPr lang="ru-RU" sz="2800" dirty="0"/>
              <a:t> жил в Швейцарии в XVI веке.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81891" y="4724401"/>
            <a:ext cx="11042073" cy="1898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С развитием естественных наук и ботаники в частности развивалась и ботаническая иллюстрация. Особого расцвета она достигла в XVIII веке с развитием полиграфии. В XX веке все большую популярность завоевывала фотография. На первый взгляд она могла бы заменить ботаническую иллюстрацию. Но ничего подобного не произошло. Только человеческая рука, взгляд и восприятие способно создать гармонию скрупулезной точности и образности, показать растение на одном рисунке с нескольких сторон.</a:t>
            </a:r>
          </a:p>
        </p:txBody>
      </p:sp>
    </p:spTree>
    <p:extLst>
      <p:ext uri="{BB962C8B-B14F-4D97-AF65-F5344CB8AC3E}">
        <p14:creationId xmlns:p14="http://schemas.microsoft.com/office/powerpoint/2010/main" val="334406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learn.unium.ru/wp-content/uploads/2018/09/%D0%BA%D0%B0%D0%BB%D0%B5%D0%BD%D0%B4%D1%83%D0%BB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6" y="260989"/>
            <a:ext cx="6429944" cy="64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learn.unium.ru/wp-content/uploads/2018/09/%D0%A7%D0%95%D1%80%D1%82%D0%BE%D0%BF%D0%BE%D0%BB%D0%BE%D1%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86" y="260989"/>
            <a:ext cx="4467793" cy="64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p.userapi.com/c637623/v637623778/13b89/Sb7urScuY6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19" y="486176"/>
            <a:ext cx="8000622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176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5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pp.userapi.com/c627621/v627621778/2acbf/iQvCrT9Hs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3" y="0"/>
            <a:ext cx="9844583" cy="66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6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288" y="2025840"/>
            <a:ext cx="4332493" cy="2469235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90484" y="0"/>
            <a:ext cx="1652337" cy="433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8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537" y="474519"/>
            <a:ext cx="4752108" cy="5694219"/>
          </a:xfrm>
        </p:spPr>
        <p:txBody>
          <a:bodyPr>
            <a:normAutofit/>
          </a:bodyPr>
          <a:lstStyle/>
          <a:p>
            <a:pPr fontAlgn="base"/>
            <a:r>
              <a:rPr lang="ru-RU" sz="2800" b="1" i="1" dirty="0"/>
              <a:t>Ботаническая иллюстрация</a:t>
            </a:r>
            <a:r>
              <a:rPr lang="ru-RU" sz="2800" dirty="0"/>
              <a:t>  — это искусство изображения растений. Важна точность изображения формы, цвета и их мельчайших деталей.  Тут важно знать морфологию растения, различные подробности их жизненного цикла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ÐÐ°ÑÑÐ¸Ð½ÐºÐ¸ Ð¿Ð¾ Ð·Ð°Ð¿ÑÐ¾ÑÑ ÑÐ»Ð¾ÑÐ¸ÑÑÐ¸ÑÐµÑÐºÐ¸Ð¹ ÑÐºÐµÑÑÐ¸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11" y="2964872"/>
            <a:ext cx="5510934" cy="36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02" y="0"/>
            <a:ext cx="3294208" cy="31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8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0" y="748144"/>
            <a:ext cx="4530437" cy="5271656"/>
          </a:xfrm>
        </p:spPr>
        <p:txBody>
          <a:bodyPr/>
          <a:lstStyle/>
          <a:p>
            <a:r>
              <a:rPr lang="ru-RU" sz="2800" dirty="0"/>
              <a:t>Отличительной чертой классической </a:t>
            </a:r>
            <a:r>
              <a:rPr lang="ru-RU" sz="2800" dirty="0" smtClean="0"/>
              <a:t>ботанической иллюстрации </a:t>
            </a:r>
            <a:r>
              <a:rPr lang="ru-RU" sz="2800" dirty="0"/>
              <a:t>является светлый фон, каллиграфическое название </a:t>
            </a:r>
            <a:r>
              <a:rPr lang="ru-RU" sz="2800" dirty="0" smtClean="0"/>
              <a:t>на латыни </a:t>
            </a:r>
            <a:r>
              <a:rPr lang="ru-RU" sz="2800" dirty="0"/>
              <a:t>и изображение не просто цветка с </a:t>
            </a:r>
            <a:r>
              <a:rPr lang="ru-RU" sz="2800" dirty="0" smtClean="0"/>
              <a:t>натуры, </a:t>
            </a:r>
            <a:r>
              <a:rPr lang="ru-RU" sz="2800" dirty="0"/>
              <a:t>а как бы </a:t>
            </a:r>
            <a:r>
              <a:rPr lang="ru-RU" sz="2800" dirty="0" smtClean="0"/>
              <a:t>идеального цветка </a:t>
            </a:r>
            <a:r>
              <a:rPr lang="ru-RU" sz="2800" dirty="0"/>
              <a:t>и его листьев.</a:t>
            </a:r>
          </a:p>
        </p:txBody>
      </p:sp>
      <p:pic>
        <p:nvPicPr>
          <p:cNvPr id="4098" name="Picture 2" descr="ÐÐ°ÑÑÐ¸Ð½ÐºÐ¸ Ð¿Ð¾ Ð·Ð°Ð¿ÑÐ¾ÑÑ Ð±Ð¾ÑÐ°Ð½Ð¸ÑÐµÑÐºÐ¸Ðµ Ð¸Ð»Ð»ÑÑÑÑ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18" y="-1"/>
            <a:ext cx="4609764" cy="67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5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4" y="150500"/>
            <a:ext cx="5849793" cy="626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6302" r="18843" b="6425"/>
          <a:stretch/>
        </p:blipFill>
        <p:spPr bwMode="auto">
          <a:xfrm>
            <a:off x="7059727" y="0"/>
            <a:ext cx="4614987" cy="64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0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198" y="3577550"/>
            <a:ext cx="4568020" cy="173566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Ботанический скетч</a:t>
            </a:r>
            <a:r>
              <a:rPr lang="ru-RU" dirty="0"/>
              <a:t>  подразумевает зарисовки растения только с натуры, возможно и его окружения, </a:t>
            </a:r>
            <a:r>
              <a:rPr lang="ru-RU" dirty="0" smtClean="0"/>
              <a:t>т.е. </a:t>
            </a:r>
            <a:r>
              <a:rPr lang="ru-RU" dirty="0"/>
              <a:t>места, где растет это растение.</a:t>
            </a:r>
          </a:p>
        </p:txBody>
      </p:sp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19" y="0"/>
            <a:ext cx="5403272" cy="36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ÑÐ»Ð¾ÑÐ¸ÑÑÐ¸ÑÐµÑÐºÐ¸Ð¹ ÑÐºÐµÑÑÐ¸Ð½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8" y="3775363"/>
            <a:ext cx="6097495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7" y="4572000"/>
            <a:ext cx="9753912" cy="141788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Другое отличие — это то, что иллюстрация —</a:t>
            </a:r>
            <a:br>
              <a:rPr lang="ru-RU" dirty="0"/>
            </a:br>
            <a:r>
              <a:rPr lang="ru-RU" dirty="0"/>
              <a:t>законченное художественное произведение, а скетч может быть </a:t>
            </a:r>
            <a:r>
              <a:rPr lang="ru-RU" dirty="0" smtClean="0"/>
              <a:t>не законченным</a:t>
            </a:r>
            <a:r>
              <a:rPr lang="ru-RU" dirty="0"/>
              <a:t>! </a:t>
            </a:r>
          </a:p>
        </p:txBody>
      </p:sp>
      <p:pic>
        <p:nvPicPr>
          <p:cNvPr id="6146" name="Picture 2" descr="ÐÐ°ÑÑÐ¸Ð½ÐºÐ¸ Ð¿Ð¾ Ð·Ð°Ð¿ÑÐ¾ÑÑ ÑÐ»Ð¾ÑÐ¸ÑÑÐ¸ÑÐµÑÐºÐ¸Ð¹ ÑÐºÐµÑÑÐ¸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112640"/>
            <a:ext cx="4325794" cy="43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Ð»Ð¾ÑÐ¸ÑÑÐ¸ÑÐµÑÐºÐ¸Ð¹ ÑÐºÐµÑÑÐ¸Ð½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01" y="112639"/>
            <a:ext cx="3460636" cy="43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09" y="122601"/>
            <a:ext cx="3456424" cy="43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9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6163" r="4774" b="5502"/>
          <a:stretch/>
        </p:blipFill>
        <p:spPr bwMode="auto">
          <a:xfrm>
            <a:off x="205991" y="68045"/>
            <a:ext cx="6262256" cy="41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56" y="3696710"/>
            <a:ext cx="5250645" cy="31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ÐÐ°ÑÑÐ¸Ð½ÐºÐ¸ Ð¿Ð¾ Ð·Ð°Ð¿ÑÐ¾ÑÑ ÑÐ»Ð¾ÑÐ¸ÑÑÐ¸ÑÐµÑÐºÐ¸Ð¹ ÑÐºÐµÑÑÐ¸Ð½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99" y="483681"/>
            <a:ext cx="5335227" cy="53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8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75" y="923329"/>
            <a:ext cx="37896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</a:rPr>
              <a:t>Наиболее популярные приёмы акварельной живописи для ботанической иллюстрации</a:t>
            </a:r>
            <a:endParaRPr lang="ru-RU" sz="1200" dirty="0">
              <a:solidFill>
                <a:schemeClr val="accent1"/>
              </a:solidFill>
            </a:endParaRPr>
          </a:p>
          <a:p>
            <a:r>
              <a:rPr lang="ru-RU" sz="1200" dirty="0">
                <a:solidFill>
                  <a:schemeClr val="accent1"/>
                </a:solidFill>
              </a:rPr>
              <a:t/>
            </a:r>
            <a:br>
              <a:rPr lang="ru-RU" sz="1200" dirty="0">
                <a:solidFill>
                  <a:schemeClr val="accent1"/>
                </a:solidFill>
              </a:rPr>
            </a:br>
            <a:r>
              <a:rPr lang="ru-RU" sz="1200" dirty="0">
                <a:solidFill>
                  <a:schemeClr val="accent1"/>
                </a:solidFill>
              </a:rPr>
              <a:t>Для овладения приемами акварельной живописи необходимо освоить техники отмывки, лессировки, детализации, </a:t>
            </a:r>
            <a:r>
              <a:rPr lang="ru-RU" sz="1200" dirty="0" err="1" smtClean="0">
                <a:solidFill>
                  <a:schemeClr val="accent1"/>
                </a:solidFill>
              </a:rPr>
              <a:t>аля</a:t>
            </a:r>
            <a:r>
              <a:rPr lang="ru-RU" sz="1200" dirty="0" smtClean="0">
                <a:solidFill>
                  <a:schemeClr val="accent1"/>
                </a:solidFill>
              </a:rPr>
              <a:t>-прима</a:t>
            </a:r>
            <a:r>
              <a:rPr lang="ru-RU" sz="1200" dirty="0">
                <a:solidFill>
                  <a:schemeClr val="accent1"/>
                </a:solidFill>
              </a:rPr>
              <a:t>, заливки</a:t>
            </a:r>
            <a:r>
              <a:rPr lang="ru-RU" sz="1200" dirty="0" smtClean="0">
                <a:solidFill>
                  <a:schemeClr val="accent1"/>
                </a:solidFill>
              </a:rPr>
              <a:t>.</a:t>
            </a:r>
          </a:p>
          <a:p>
            <a:endParaRPr lang="ru-RU" sz="1200" dirty="0">
              <a:solidFill>
                <a:schemeClr val="accent1"/>
              </a:solidFill>
            </a:endParaRPr>
          </a:p>
          <a:p>
            <a:r>
              <a:rPr lang="ru-RU" sz="1200" dirty="0">
                <a:solidFill>
                  <a:schemeClr val="accent1"/>
                </a:solidFill>
              </a:rPr>
              <a:t>Заливка — это равномерное покрытие поверхности бумаги акварельной краской. При помощи этого приёма создается фон картины, он позволяет передать тончайшие переходы и оттенки цветовой гаммы. </a:t>
            </a:r>
            <a:endParaRPr lang="ru-RU" sz="1200" dirty="0" smtClean="0">
              <a:solidFill>
                <a:schemeClr val="accent1"/>
              </a:solidFill>
            </a:endParaRPr>
          </a:p>
          <a:p>
            <a:r>
              <a:rPr lang="ru-RU" sz="1200" dirty="0" smtClean="0">
                <a:solidFill>
                  <a:schemeClr val="accent1"/>
                </a:solidFill>
              </a:rPr>
              <a:t>А </a:t>
            </a:r>
            <a:r>
              <a:rPr lang="ru-RU" sz="1200" dirty="0">
                <a:solidFill>
                  <a:schemeClr val="accent1"/>
                </a:solidFill>
              </a:rPr>
              <a:t>приём отмывки позволяет откорректировать уже готовое изображение.</a:t>
            </a:r>
          </a:p>
          <a:p>
            <a:r>
              <a:rPr lang="ru-RU" sz="1200" dirty="0">
                <a:solidFill>
                  <a:schemeClr val="accent1"/>
                </a:solidFill>
              </a:rPr>
              <a:t> </a:t>
            </a:r>
          </a:p>
          <a:p>
            <a:r>
              <a:rPr lang="ru-RU" sz="1200" dirty="0" smtClean="0">
                <a:solidFill>
                  <a:schemeClr val="accent1"/>
                </a:solidFill>
              </a:rPr>
              <a:t>Аля-прима </a:t>
            </a:r>
            <a:r>
              <a:rPr lang="ru-RU" sz="1200" dirty="0">
                <a:solidFill>
                  <a:schemeClr val="accent1"/>
                </a:solidFill>
              </a:rPr>
              <a:t>даёт возможность при создании изображения создавать очень плавные переходы различных оттенков цвета. Сложность этой техники состоит в необходимости работать быстро и точно. Если краска успеет высохнуть до создания изображения, могут образоваться потеки.</a:t>
            </a:r>
          </a:p>
          <a:p>
            <a:r>
              <a:rPr lang="ru-RU" sz="1200" dirty="0">
                <a:solidFill>
                  <a:schemeClr val="accent1"/>
                </a:solidFill>
              </a:rPr>
              <a:t> </a:t>
            </a:r>
          </a:p>
          <a:p>
            <a:r>
              <a:rPr lang="ru-RU" sz="1200" dirty="0">
                <a:solidFill>
                  <a:schemeClr val="accent1"/>
                </a:solidFill>
              </a:rPr>
              <a:t>Лессировка — это постепенное нанесение слоев акварельных красок один на другой. Результатом таких наслоений будут разнообразные и тончайшие оттенки цвета</a:t>
            </a:r>
            <a:r>
              <a:rPr lang="ru-RU" sz="1200" dirty="0" smtClean="0">
                <a:solidFill>
                  <a:schemeClr val="accent1"/>
                </a:solidFill>
              </a:rPr>
              <a:t>.</a:t>
            </a:r>
            <a:endParaRPr lang="ru-RU" sz="1200" dirty="0"/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42" y="1389133"/>
            <a:ext cx="7703950" cy="43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5" y="0"/>
            <a:ext cx="3643745" cy="36437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9" y="510677"/>
            <a:ext cx="5419475" cy="6028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4"/>
          <a:stretch/>
        </p:blipFill>
        <p:spPr>
          <a:xfrm>
            <a:off x="5808720" y="47520"/>
            <a:ext cx="3996629" cy="3922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3525011"/>
            <a:ext cx="5015345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21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79</TotalTime>
  <Words>194</Words>
  <Application>Microsoft Office PowerPoint</Application>
  <PresentationFormat>Широкоэкранный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Совет директоров</vt:lpstr>
      <vt:lpstr>Флористический (ботанический) скетч.</vt:lpstr>
      <vt:lpstr>Ботаническая иллюстрация  — это искусство изображения растений. Важна точность изображения формы, цвета и их мельчайших деталей.  Тут важно знать морфологию растения, различные подробности их жизненного цикла.</vt:lpstr>
      <vt:lpstr>Отличительной чертой классической ботанической иллюстрации является светлый фон, каллиграфическое название на латыни и изображение не просто цветка с натуры, а как бы идеального цветка и его листьев.</vt:lpstr>
      <vt:lpstr>Презентация PowerPoint</vt:lpstr>
      <vt:lpstr>Ботанический скетч  подразумевает зарисовки растения только с натуры, возможно и его окружения, т.е. места, где растет это растение.</vt:lpstr>
      <vt:lpstr>Другое отличие — это то, что иллюстрация — законченное художественное произведение, а скетч может быть не законченным! </vt:lpstr>
      <vt:lpstr>Презентация PowerPoint</vt:lpstr>
      <vt:lpstr>Презентация PowerPoint</vt:lpstr>
      <vt:lpstr>Презентация PowerPoint</vt:lpstr>
      <vt:lpstr>Презентация PowerPoint</vt:lpstr>
      <vt:lpstr>Возникло это искусство в XVI веке и имело сугубо практическую цель — лекарям нужно было лучше узнать лекарственные растения. Точное их изображение и скрупулезное описание было необходимо для создания лекарств. Первый художник, имя которого дошло до нашего времени — это Конрад Геснер, он создал тысячи изображений различных частей цветов. Гейснер жил в Швейцарии в XVI веке.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Флористический (ботанический) скетч.</dc:title>
  <dc:creator>Eldar Aliev</dc:creator>
  <cp:lastModifiedBy>Admin</cp:lastModifiedBy>
  <cp:revision>10</cp:revision>
  <dcterms:created xsi:type="dcterms:W3CDTF">2018-10-25T19:51:29Z</dcterms:created>
  <dcterms:modified xsi:type="dcterms:W3CDTF">2022-03-14T15:01:46Z</dcterms:modified>
</cp:coreProperties>
</file>