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vnd.ms-photo" Extension="wdp"/>
  <Default ContentType="image/gif" Extension="gif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75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81" r:id="rId23"/>
    <p:sldId id="277" r:id="rId24"/>
    <p:sldId id="278" r:id="rId25"/>
    <p:sldId id="279" r:id="rId26"/>
    <p:sldId id="280" r:id="rId27"/>
    <p:sldId id="282" r:id="rId28"/>
    <p:sldId id="283" r:id="rId29"/>
    <p:sldId id="28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F80BA2-B6E5-4C42-9EA8-36B20D42EBF9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E98BA-8992-40DC-9328-DF2A08AC4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13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E98BA-8992-40DC-9328-DF2A08AC4A9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84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47875-35BC-4A0A-B4AA-BCB637E853E5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B5E520-E0DC-42A4-B4A5-CE64C714189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47875-35BC-4A0A-B4AA-BCB637E853E5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5E520-E0DC-42A4-B4A5-CE64C71418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47875-35BC-4A0A-B4AA-BCB637E853E5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5E520-E0DC-42A4-B4A5-CE64C71418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6347875-35BC-4A0A-B4AA-BCB637E853E5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BB5E520-E0DC-42A4-B4A5-CE64C7141898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47875-35BC-4A0A-B4AA-BCB637E853E5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5E520-E0DC-42A4-B4A5-CE64C714189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47875-35BC-4A0A-B4AA-BCB637E853E5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5E520-E0DC-42A4-B4A5-CE64C714189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5E520-E0DC-42A4-B4A5-CE64C714189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47875-35BC-4A0A-B4AA-BCB637E853E5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47875-35BC-4A0A-B4AA-BCB637E853E5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5E520-E0DC-42A4-B4A5-CE64C714189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47875-35BC-4A0A-B4AA-BCB637E853E5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5E520-E0DC-42A4-B4A5-CE64C71418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6347875-35BC-4A0A-B4AA-BCB637E853E5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BB5E520-E0DC-42A4-B4A5-CE64C714189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47875-35BC-4A0A-B4AA-BCB637E853E5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B5E520-E0DC-42A4-B4A5-CE64C714189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6347875-35BC-4A0A-B4AA-BCB637E853E5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BB5E520-E0DC-42A4-B4A5-CE64C7141898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9.xml.rels><?xml version="1.0" encoding="UTF-8" standalone="yes" ?><Relationships xmlns="http://schemas.openxmlformats.org/package/2006/relationships"><Relationship Id="rId2" Target="../media/image4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g"/><Relationship Id="rId5" Type="http://schemas.openxmlformats.org/officeDocument/2006/relationships/image" Target="../media/image56.jpg"/><Relationship Id="rId4" Type="http://schemas.openxmlformats.org/officeDocument/2006/relationships/image" Target="../media/image5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g"/><Relationship Id="rId4" Type="http://schemas.openxmlformats.org/officeDocument/2006/relationships/image" Target="../media/image6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7" Type="http://schemas.openxmlformats.org/officeDocument/2006/relationships/image" Target="../media/image70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g"/><Relationship Id="rId5" Type="http://schemas.openxmlformats.org/officeDocument/2006/relationships/image" Target="../media/image68.jpg"/><Relationship Id="rId4" Type="http://schemas.openxmlformats.org/officeDocument/2006/relationships/image" Target="../media/image67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jpeg"/><Relationship Id="rId4" Type="http://schemas.openxmlformats.org/officeDocument/2006/relationships/image" Target="../media/image73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image" Target="../media/image73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7.jpeg"/><Relationship Id="rId7" Type="http://schemas.microsoft.com/office/2007/relationships/hdphoto" Target="../media/hdphoto5.wdp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4.wdp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2636912"/>
            <a:ext cx="8305800" cy="3672408"/>
          </a:xfrm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Посвящается всем детям Великой</a:t>
            </a:r>
          </a:p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 Отечественной войны 1941-1945 г. г.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412776"/>
            <a:ext cx="8305800" cy="4032448"/>
          </a:xfrm>
        </p:spPr>
        <p:txBody>
          <a:bodyPr/>
          <a:lstStyle/>
          <a:p>
            <a:r>
              <a:rPr lang="ru-RU" sz="6000" b="1" dirty="0" smtClean="0">
                <a:solidFill>
                  <a:srgbClr val="FF0000"/>
                </a:solidFill>
                <a:effectLst/>
              </a:rPr>
              <a:t/>
            </a:r>
            <a:br>
              <a:rPr lang="ru-RU" sz="6000" b="1" dirty="0" smtClean="0">
                <a:solidFill>
                  <a:srgbClr val="FF0000"/>
                </a:solidFill>
                <a:effectLst/>
              </a:rPr>
            </a:br>
            <a:r>
              <a:rPr lang="ru-RU" sz="6000" b="1" dirty="0">
                <a:solidFill>
                  <a:srgbClr val="FF0000"/>
                </a:solidFill>
                <a:effectLst/>
              </a:rPr>
              <a:t/>
            </a:r>
            <a:br>
              <a:rPr lang="ru-RU" sz="6000" b="1" dirty="0">
                <a:solidFill>
                  <a:srgbClr val="FF0000"/>
                </a:solidFill>
                <a:effectLst/>
              </a:rPr>
            </a:br>
            <a:r>
              <a:rPr lang="ru-RU" sz="6000" b="1" dirty="0" smtClean="0">
                <a:solidFill>
                  <a:srgbClr val="FF0000"/>
                </a:solidFill>
                <a:effectLst/>
              </a:rPr>
              <a:t/>
            </a:r>
            <a:br>
              <a:rPr lang="ru-RU" sz="6000" b="1" dirty="0" smtClean="0">
                <a:solidFill>
                  <a:srgbClr val="FF0000"/>
                </a:solidFill>
                <a:effectLst/>
              </a:rPr>
            </a:br>
            <a:r>
              <a:rPr lang="ru-RU" sz="6000" b="1" dirty="0">
                <a:solidFill>
                  <a:srgbClr val="FF0000"/>
                </a:solidFill>
                <a:effectLst/>
              </a:rPr>
              <a:t/>
            </a:r>
            <a:br>
              <a:rPr lang="ru-RU" sz="6000" b="1" dirty="0">
                <a:solidFill>
                  <a:srgbClr val="FF0000"/>
                </a:solidFill>
                <a:effectLst/>
              </a:rPr>
            </a:br>
            <a:r>
              <a:rPr lang="ru-RU" sz="6000" b="1" dirty="0" smtClean="0">
                <a:solidFill>
                  <a:srgbClr val="C00000"/>
                </a:solidFill>
                <a:effectLst/>
              </a:rPr>
              <a:t>Дети </a:t>
            </a:r>
            <a:r>
              <a:rPr lang="ru-RU" sz="6000" b="1" dirty="0">
                <a:solidFill>
                  <a:srgbClr val="C00000"/>
                </a:solidFill>
                <a:effectLst/>
              </a:rPr>
              <a:t>войны</a:t>
            </a:r>
            <a:r>
              <a:rPr lang="ru-RU" sz="6000" dirty="0">
                <a:solidFill>
                  <a:srgbClr val="C00000"/>
                </a:solidFill>
                <a:effectLst/>
              </a:rPr>
              <a:t/>
            </a:r>
            <a:br>
              <a:rPr lang="ru-RU" sz="6000" dirty="0">
                <a:solidFill>
                  <a:srgbClr val="C00000"/>
                </a:solidFill>
                <a:effectLst/>
              </a:rPr>
            </a:br>
            <a:r>
              <a:rPr lang="ru-RU" sz="6000" dirty="0">
                <a:solidFill>
                  <a:srgbClr val="C00000"/>
                </a:solidFill>
                <a:effectLst/>
              </a:rPr>
              <a:t/>
            </a:r>
            <a:br>
              <a:rPr lang="ru-RU" sz="6000" dirty="0">
                <a:solidFill>
                  <a:srgbClr val="C00000"/>
                </a:solidFill>
                <a:effectLst/>
              </a:rPr>
            </a:br>
            <a:r>
              <a:rPr lang="ru-RU" sz="6000" dirty="0" smtClean="0">
                <a:solidFill>
                  <a:srgbClr val="FF0000"/>
                </a:solidFill>
                <a:effectLst/>
              </a:rPr>
              <a:t/>
            </a:r>
            <a:br>
              <a:rPr lang="ru-RU" sz="6000" dirty="0" smtClean="0">
                <a:solidFill>
                  <a:srgbClr val="FF0000"/>
                </a:solidFill>
                <a:effectLst/>
              </a:rPr>
            </a:b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победа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83568" y="404664"/>
            <a:ext cx="3024336" cy="1440160"/>
          </a:xfrm>
          <a:prstGeom prst="rect">
            <a:avLst/>
          </a:prstGeom>
        </p:spPr>
      </p:pic>
      <p:pic>
        <p:nvPicPr>
          <p:cNvPr id="5" name="Рисунок 1" descr="дети 33.jpg"/>
          <p:cNvPicPr>
            <a:picLocks noGrp="1" noChangeAspect="1"/>
          </p:cNvPicPr>
          <p:nvPr isPhoto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9472" y="3739608"/>
            <a:ext cx="431443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73483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052736"/>
            <a:ext cx="3888432" cy="52888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800" b="1" i="1" dirty="0" smtClean="0">
                <a:solidFill>
                  <a:schemeClr val="bg2">
                    <a:lumMod val="50000"/>
                  </a:schemeClr>
                </a:solidFill>
              </a:rPr>
              <a:t>     </a:t>
            </a:r>
            <a:r>
              <a:rPr lang="ru-RU" sz="1600" b="1" i="1" dirty="0" smtClean="0">
                <a:solidFill>
                  <a:schemeClr val="bg2">
                    <a:lumMod val="50000"/>
                  </a:schemeClr>
                </a:solidFill>
              </a:rPr>
              <a:t>Сутками </a:t>
            </a:r>
            <a:r>
              <a:rPr lang="ru-RU" sz="1600" b="1" i="1" dirty="0">
                <a:solidFill>
                  <a:schemeClr val="bg2">
                    <a:lumMod val="50000"/>
                  </a:schemeClr>
                </a:solidFill>
              </a:rPr>
              <a:t>трудились ребята на заводах, </a:t>
            </a:r>
            <a:r>
              <a:rPr lang="ru-RU" sz="1600" b="1" i="1" dirty="0" smtClean="0">
                <a:solidFill>
                  <a:schemeClr val="bg2">
                    <a:lumMod val="50000"/>
                  </a:schemeClr>
                </a:solidFill>
              </a:rPr>
              <a:t>фабриках, встав </a:t>
            </a:r>
            <a:r>
              <a:rPr lang="ru-RU" sz="1600" b="1" i="1" dirty="0">
                <a:solidFill>
                  <a:schemeClr val="bg2">
                    <a:lumMod val="50000"/>
                  </a:schemeClr>
                </a:solidFill>
              </a:rPr>
              <a:t>за станки вместо ушедших на фронт братьев и </a:t>
            </a:r>
            <a:r>
              <a:rPr lang="ru-RU" sz="1600" b="1" i="1" dirty="0" smtClean="0">
                <a:solidFill>
                  <a:schemeClr val="bg2">
                    <a:lumMod val="50000"/>
                  </a:schemeClr>
                </a:solidFill>
              </a:rPr>
              <a:t>отцов: </a:t>
            </a:r>
            <a:r>
              <a:rPr lang="ru-RU" sz="1600" b="1" i="1" dirty="0">
                <a:solidFill>
                  <a:schemeClr val="bg2">
                    <a:lumMod val="50000"/>
                  </a:schemeClr>
                </a:solidFill>
              </a:rPr>
              <a:t>делали взрыватели к минам, запалы к ручным гранатам, дымовые шашки, цветные сигнальные ракеты, собирали противогазы. </a:t>
            </a:r>
            <a:endParaRPr lang="ru-RU" sz="1600" b="1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1600" b="1" i="1" dirty="0" smtClean="0">
                <a:solidFill>
                  <a:schemeClr val="bg2">
                    <a:lumMod val="50000"/>
                  </a:schemeClr>
                </a:solidFill>
              </a:rPr>
              <a:t>       Работали </a:t>
            </a:r>
            <a:r>
              <a:rPr lang="ru-RU" sz="1600" b="1" i="1" dirty="0">
                <a:solidFill>
                  <a:schemeClr val="bg2">
                    <a:lumMod val="50000"/>
                  </a:schemeClr>
                </a:solidFill>
              </a:rPr>
              <a:t>в сельском хозяйстве, выращивали овощи для госпиталей. П</a:t>
            </a:r>
            <a:r>
              <a:rPr lang="ru-RU" sz="1600" b="1" i="1" dirty="0" smtClean="0">
                <a:solidFill>
                  <a:schemeClr val="bg2">
                    <a:lumMod val="50000"/>
                  </a:schemeClr>
                </a:solidFill>
              </a:rPr>
              <a:t>ионеры </a:t>
            </a:r>
            <a:r>
              <a:rPr lang="ru-RU" sz="1600" b="1" i="1" dirty="0">
                <a:solidFill>
                  <a:schemeClr val="bg2">
                    <a:lumMod val="50000"/>
                  </a:schemeClr>
                </a:solidFill>
              </a:rPr>
              <a:t>шили для армии белье, </a:t>
            </a:r>
            <a:r>
              <a:rPr lang="ru-RU" sz="1600" b="1" i="1" dirty="0" smtClean="0">
                <a:solidFill>
                  <a:schemeClr val="bg2">
                    <a:lumMod val="50000"/>
                  </a:schemeClr>
                </a:solidFill>
              </a:rPr>
              <a:t>гимнастерки, вязали </a:t>
            </a:r>
            <a:r>
              <a:rPr lang="ru-RU" sz="1600" b="1" i="1" dirty="0">
                <a:solidFill>
                  <a:schemeClr val="bg2">
                    <a:lumMod val="50000"/>
                  </a:schemeClr>
                </a:solidFill>
              </a:rPr>
              <a:t>теплые вещи для фронта: варежки, носки, </a:t>
            </a:r>
            <a:r>
              <a:rPr lang="ru-RU" sz="1600" b="1" i="1" dirty="0" smtClean="0">
                <a:solidFill>
                  <a:schemeClr val="bg2">
                    <a:lumMod val="50000"/>
                  </a:schemeClr>
                </a:solidFill>
              </a:rPr>
              <a:t>шарфы. </a:t>
            </a:r>
          </a:p>
          <a:p>
            <a:pPr marL="0" indent="0">
              <a:buNone/>
            </a:pPr>
            <a:r>
              <a:rPr lang="ru-RU" sz="1600" b="1" i="1" dirty="0" smtClean="0">
                <a:solidFill>
                  <a:schemeClr val="bg2">
                    <a:lumMod val="50000"/>
                  </a:schemeClr>
                </a:solidFill>
              </a:rPr>
              <a:t>       Ребята </a:t>
            </a:r>
            <a:r>
              <a:rPr lang="ru-RU" sz="1600" b="1" i="1" dirty="0">
                <a:solidFill>
                  <a:schemeClr val="bg2">
                    <a:lumMod val="50000"/>
                  </a:schemeClr>
                </a:solidFill>
              </a:rPr>
              <a:t>помогали раненым в госпиталях, писали под их диктовку письма родным, ставили </a:t>
            </a:r>
            <a:r>
              <a:rPr lang="ru-RU" sz="1600" b="1" i="1" dirty="0" smtClean="0">
                <a:solidFill>
                  <a:schemeClr val="bg2">
                    <a:lumMod val="50000"/>
                  </a:schemeClr>
                </a:solidFill>
              </a:rPr>
              <a:t>спектакли</a:t>
            </a:r>
            <a:r>
              <a:rPr lang="ru-RU" sz="1600" b="1" i="1" dirty="0">
                <a:solidFill>
                  <a:schemeClr val="bg2">
                    <a:lumMod val="50000"/>
                  </a:schemeClr>
                </a:solidFill>
              </a:rPr>
              <a:t>, устраивали концерты, вызывая улыбку у измученных войной взрослых мужчин. </a:t>
            </a:r>
          </a:p>
          <a:p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Труд детей в тылу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477" y="2815782"/>
            <a:ext cx="2327920" cy="176041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873" y="3048286"/>
            <a:ext cx="2200708" cy="152791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270" y="4762950"/>
            <a:ext cx="2304256" cy="166719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397" y="951813"/>
            <a:ext cx="2313184" cy="16224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372" y="872192"/>
            <a:ext cx="2543944" cy="182246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449" y="4674002"/>
            <a:ext cx="2483929" cy="184508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7130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484512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bg2">
                    <a:lumMod val="50000"/>
                  </a:schemeClr>
                </a:solidFill>
                <a:effectLst/>
              </a:rPr>
              <a:t>По известной статистике </a:t>
            </a:r>
            <a:r>
              <a:rPr lang="ru-RU" sz="2400" dirty="0">
                <a:solidFill>
                  <a:srgbClr val="C00000"/>
                </a:solidFill>
                <a:effectLst/>
              </a:rPr>
              <a:t>Великая Отечественная война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effectLst/>
              </a:rPr>
              <a:t> унесла около </a:t>
            </a:r>
            <a:r>
              <a:rPr lang="ru-RU" sz="2400" dirty="0">
                <a:solidFill>
                  <a:srgbClr val="C00000"/>
                </a:solidFill>
                <a:effectLst/>
              </a:rPr>
              <a:t>27 млн. жизней граждан Советского Союза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effectLst/>
              </a:rPr>
              <a:t>. Из них около </a:t>
            </a:r>
            <a:r>
              <a:rPr lang="ru-RU" sz="2400" dirty="0">
                <a:solidFill>
                  <a:srgbClr val="C00000"/>
                </a:solidFill>
                <a:effectLst/>
              </a:rPr>
              <a:t>10 млн. – солдаты, </a:t>
            </a:r>
            <a:r>
              <a:rPr lang="ru-RU" sz="2400" dirty="0">
                <a:solidFill>
                  <a:schemeClr val="tx1"/>
                </a:solidFill>
                <a:effectLst/>
              </a:rPr>
              <a:t>остальные – старики, женщины, дети.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effectLst/>
              </a:rPr>
              <a:t>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effectLst/>
              </a:rPr>
              <a:t/>
            </a:r>
            <a:br>
              <a:rPr lang="ru-RU" sz="2400" dirty="0" smtClean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Но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effectLst/>
              </a:rPr>
              <a:t>статистика молчит о том, сколько детей погибло в годы Великой Отечественной войны, сколько получили ранения и стали калеками. 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90810"/>
            <a:ext cx="3312368" cy="239437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293096"/>
            <a:ext cx="3528392" cy="230425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357154"/>
            <a:ext cx="2322545" cy="306168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61436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0376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bg2">
                    <a:lumMod val="50000"/>
                  </a:schemeClr>
                </a:solidFill>
                <a:effectLst/>
              </a:rPr>
              <a:t>Сотни тысяч мальчишек и девчонок в годы </a:t>
            </a:r>
            <a:r>
              <a:rPr lang="ru-RU" sz="2400" dirty="0">
                <a:solidFill>
                  <a:srgbClr val="C00000"/>
                </a:solidFill>
                <a:effectLst/>
              </a:rPr>
              <a:t>Великой Отечественной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effectLst/>
              </a:rPr>
              <a:t>шли в военкоматы, прибавляли себе год-два и уходили защищать </a:t>
            </a:r>
            <a:r>
              <a:rPr lang="ru-RU" sz="2400" dirty="0">
                <a:solidFill>
                  <a:srgbClr val="C00000"/>
                </a:solidFill>
                <a:effectLst/>
              </a:rPr>
              <a:t>Родину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effectLst/>
              </a:rPr>
              <a:t>, многие погибали за нее. 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700808"/>
            <a:ext cx="302433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i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Володя </a:t>
            </a:r>
            <a:r>
              <a:rPr lang="ru-RU" sz="2000" b="1" i="1" dirty="0" err="1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Казьмин</a:t>
            </a:r>
            <a:r>
              <a:rPr lang="ru-RU" sz="2000" b="1" i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ru-RU" sz="2000" b="1" i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Юра </a:t>
            </a:r>
            <a:r>
              <a:rPr lang="ru-RU" sz="2000" b="1" i="1" dirty="0" err="1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Жданко</a:t>
            </a:r>
            <a:r>
              <a:rPr lang="ru-RU" sz="2000" b="1" i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ru-RU" sz="2000" b="1" i="1" u="sng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Лёня Голиков, </a:t>
            </a:r>
          </a:p>
          <a:p>
            <a:pPr>
              <a:lnSpc>
                <a:spcPct val="150000"/>
              </a:lnSpc>
            </a:pPr>
            <a:r>
              <a:rPr lang="ru-RU" sz="2000" b="1" i="1" u="sng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Марат </a:t>
            </a:r>
            <a:r>
              <a:rPr lang="ru-RU" sz="2000" b="1" i="1" u="sng" dirty="0" err="1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Казей</a:t>
            </a:r>
            <a:r>
              <a:rPr lang="ru-RU" sz="2000" b="1" i="1" u="sng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ru-RU" sz="2000" b="1" i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Лара </a:t>
            </a:r>
            <a:r>
              <a:rPr lang="ru-RU" sz="2000" b="1" i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Михеенко</a:t>
            </a:r>
            <a:r>
              <a:rPr lang="ru-RU" sz="2000" b="1" i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ru-RU" sz="2000" b="1" i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1" i="1" u="sng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Валя Котик, </a:t>
            </a:r>
            <a:endParaRPr lang="ru-RU" sz="2000" b="1" i="1" u="sng" dirty="0" smtClean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 i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Таня </a:t>
            </a:r>
            <a:r>
              <a:rPr lang="ru-RU" sz="2000" b="1" i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Морозова</a:t>
            </a:r>
            <a:r>
              <a:rPr lang="ru-RU" sz="2000" b="1" i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ru-RU" sz="2000" b="1" i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1" i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Витя Коробков, </a:t>
            </a:r>
            <a:endParaRPr lang="ru-RU" sz="2000" b="1" i="1" dirty="0" smtClean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 i="1" u="sng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Зина </a:t>
            </a:r>
            <a:r>
              <a:rPr lang="ru-RU" sz="2000" b="1" i="1" u="sng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Портнова. </a:t>
            </a:r>
            <a:r>
              <a:rPr lang="ru-RU" sz="2000" b="1" i="1" u="sng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..</a:t>
            </a:r>
            <a:endParaRPr lang="ru-RU" sz="2000" b="1" i="1" u="sng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700807"/>
            <a:ext cx="5544616" cy="4199611"/>
          </a:xfr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02628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5006"/>
            <a:ext cx="8496944" cy="2952329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effectLst/>
              </a:rPr>
              <a:t/>
            </a:r>
            <a:br>
              <a:rPr lang="ru-RU" sz="2400" dirty="0" smtClean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  <a:effectLst/>
              </a:rPr>
              <a:t/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	Ребята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effectLst/>
              </a:rPr>
              <a:t>собирали оставшиеся от боёв винтовки, патроны, пулемёты, гранаты, а затем передавали всё это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партизанам.</a:t>
            </a:r>
            <a:br>
              <a:rPr lang="ru-RU" sz="2400" dirty="0" smtClean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ru-RU" sz="2400" dirty="0">
                <a:solidFill>
                  <a:srgbClr val="C00000"/>
                </a:solidFill>
                <a:effectLst/>
              </a:rPr>
              <a:t>Спасали раненых красноармейцев,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effectLst/>
              </a:rPr>
              <a:t>помогали устраивать подпольщикам побеги наших военнопленных из немецких концлагерей</a:t>
            </a:r>
            <a:r>
              <a:rPr lang="ru-RU" sz="2400" dirty="0">
                <a:solidFill>
                  <a:srgbClr val="C00000"/>
                </a:solidFill>
                <a:effectLst/>
              </a:rPr>
              <a:t>. Поджигали немецкие склады </a:t>
            </a:r>
            <a:r>
              <a:rPr lang="ru-RU" sz="2400" dirty="0" smtClean="0">
                <a:solidFill>
                  <a:srgbClr val="C00000"/>
                </a:solidFill>
                <a:effectLst/>
              </a:rPr>
              <a:t>с продовольствием</a:t>
            </a:r>
            <a:r>
              <a:rPr lang="ru-RU" sz="2400" dirty="0">
                <a:solidFill>
                  <a:srgbClr val="C00000"/>
                </a:solidFill>
                <a:effectLst/>
              </a:rPr>
              <a:t>,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effectLst/>
              </a:rPr>
              <a:t>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effectLst/>
              </a:rPr>
              <a:t/>
            </a:r>
            <a:br>
              <a:rPr lang="ru-RU" sz="2400" dirty="0" smtClean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техникой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effectLst/>
              </a:rPr>
              <a:t>, обмундированием, фуражом, </a:t>
            </a:r>
            <a:r>
              <a:rPr lang="ru-RU" sz="2400" dirty="0">
                <a:solidFill>
                  <a:srgbClr val="C00000"/>
                </a:solidFill>
                <a:effectLst/>
              </a:rPr>
              <a:t>взрывали железнодорожные вагоны и паровозы. </a:t>
            </a:r>
            <a:br>
              <a:rPr lang="ru-RU" sz="2400" dirty="0">
                <a:solidFill>
                  <a:srgbClr val="C00000"/>
                </a:solidFill>
                <a:effectLst/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2792" y="2613392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В повести </a:t>
            </a:r>
            <a:r>
              <a:rPr lang="ru-RU" sz="2000" b="1" dirty="0"/>
              <a:t>Владимира Богомолова «Иван» 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можно прочитать о судьбе юного разведчика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080" y="3333319"/>
            <a:ext cx="2304256" cy="30340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336" y="3358958"/>
            <a:ext cx="3672408" cy="25892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64" y="3429000"/>
            <a:ext cx="1830313" cy="258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86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432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i="1" dirty="0">
                <a:solidFill>
                  <a:srgbClr val="7030A0"/>
                </a:solidFill>
                <a:latin typeface="Constantia" panose="02030602050306030303" pitchFamily="18" charset="0"/>
              </a:rPr>
              <a:t>Марат </a:t>
            </a:r>
            <a:r>
              <a:rPr lang="ru-RU" sz="3200" b="1" i="1" dirty="0" err="1" smtClean="0">
                <a:solidFill>
                  <a:srgbClr val="7030A0"/>
                </a:solidFill>
                <a:latin typeface="Constantia" panose="02030602050306030303" pitchFamily="18" charset="0"/>
              </a:rPr>
              <a:t>Казей</a:t>
            </a:r>
            <a:endParaRPr lang="ru-RU" sz="3200" dirty="0">
              <a:solidFill>
                <a:srgbClr val="7030A0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Пионеры-герои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36835"/>
            <a:ext cx="1894698" cy="22271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350652"/>
            <a:ext cx="2376264" cy="30883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71800" y="1844824"/>
            <a:ext cx="36004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</a:rPr>
              <a:t>       Марат был 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</a:rPr>
              <a:t>разведчиком, участвовал в боях. С</a:t>
            </a:r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</a:rPr>
              <a:t>ражался 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</a:rPr>
              <a:t>до последнего патрона, когда у </a:t>
            </a:r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</a:rPr>
              <a:t>него осталась 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</a:rPr>
              <a:t>лишь одна граната, </a:t>
            </a:r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</a:rPr>
              <a:t>подпустил 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</a:rPr>
              <a:t>врагов совсем близко и взорвал их… и себя. Родина признала </a:t>
            </a:r>
            <a:r>
              <a:rPr lang="ru-RU" sz="2000" b="1" i="1" dirty="0" smtClean="0">
                <a:solidFill>
                  <a:srgbClr val="7030A0"/>
                </a:solidFill>
              </a:rPr>
              <a:t>Марата </a:t>
            </a:r>
            <a:r>
              <a:rPr lang="ru-RU" sz="2000" b="1" i="1" dirty="0" err="1" smtClean="0">
                <a:solidFill>
                  <a:srgbClr val="7030A0"/>
                </a:solidFill>
              </a:rPr>
              <a:t>Казея</a:t>
            </a:r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b="1" i="1" dirty="0" smtClean="0">
                <a:solidFill>
                  <a:srgbClr val="C00000"/>
                </a:solidFill>
              </a:rPr>
              <a:t>Героем </a:t>
            </a:r>
            <a:r>
              <a:rPr lang="ru-RU" sz="2000" b="1" i="1" dirty="0">
                <a:solidFill>
                  <a:srgbClr val="C00000"/>
                </a:solidFill>
              </a:rPr>
              <a:t>Советского Союза…</a:t>
            </a:r>
            <a:endParaRPr lang="ru-RU" sz="2000" b="1" dirty="0">
              <a:solidFill>
                <a:srgbClr val="C00000"/>
              </a:solidFill>
            </a:endParaRPr>
          </a:p>
          <a:p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98865"/>
            <a:ext cx="2448272" cy="28803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899" y="4221088"/>
            <a:ext cx="1703433" cy="222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36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Пионеры-герои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1387415"/>
            <a:ext cx="41822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>
                <a:solidFill>
                  <a:srgbClr val="7030A0"/>
                </a:solidFill>
              </a:rPr>
              <a:t>Юта </a:t>
            </a:r>
            <a:r>
              <a:rPr lang="ru-RU" sz="3200" b="1" i="1" dirty="0" err="1" smtClean="0">
                <a:solidFill>
                  <a:srgbClr val="7030A0"/>
                </a:solidFill>
              </a:rPr>
              <a:t>Бондаровская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43" y="332656"/>
            <a:ext cx="1779093" cy="23042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420888"/>
            <a:ext cx="3102179" cy="38884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8036" y="2685148"/>
            <a:ext cx="531931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</a:rPr>
              <a:t>      Переодевалась </a:t>
            </a:r>
            <a:r>
              <a:rPr lang="ru-RU" sz="2400" b="1" i="1" dirty="0">
                <a:solidFill>
                  <a:schemeClr val="bg2">
                    <a:lumMod val="50000"/>
                  </a:schemeClr>
                </a:solidFill>
              </a:rPr>
              <a:t>мальчишкой-нищим, чтобы собирать по деревням сведения о </a:t>
            </a:r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</a:rPr>
              <a:t>фашистах…</a:t>
            </a:r>
          </a:p>
          <a:p>
            <a:r>
              <a:rPr lang="ru-RU" sz="2400" b="1" i="1" dirty="0">
                <a:solidFill>
                  <a:schemeClr val="bg2">
                    <a:lumMod val="50000"/>
                  </a:schemeClr>
                </a:solidFill>
              </a:rPr>
              <a:t>П</a:t>
            </a:r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</a:rPr>
              <a:t>ала </a:t>
            </a:r>
            <a:r>
              <a:rPr lang="ru-RU" sz="2400" b="1" i="1" dirty="0">
                <a:solidFill>
                  <a:schemeClr val="bg2">
                    <a:lumMod val="50000"/>
                  </a:schemeClr>
                </a:solidFill>
              </a:rPr>
              <a:t>смертью храбрых у эстонского хутора Ростов. </a:t>
            </a:r>
            <a:endParaRPr lang="ru-RU" sz="2400" b="1" i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2400" b="1" i="1" dirty="0" smtClean="0">
                <a:solidFill>
                  <a:srgbClr val="7030A0"/>
                </a:solidFill>
              </a:rPr>
              <a:t>	Юта </a:t>
            </a:r>
            <a:r>
              <a:rPr lang="ru-RU" sz="2400" b="1" i="1" dirty="0" err="1">
                <a:solidFill>
                  <a:srgbClr val="7030A0"/>
                </a:solidFill>
              </a:rPr>
              <a:t>Бондаровская</a:t>
            </a:r>
            <a:endParaRPr lang="ru-RU" sz="2400" dirty="0">
              <a:solidFill>
                <a:srgbClr val="7030A0"/>
              </a:solidFill>
            </a:endParaRPr>
          </a:p>
          <a:p>
            <a:r>
              <a:rPr lang="ru-RU" sz="2400" b="1" i="1" dirty="0">
                <a:solidFill>
                  <a:schemeClr val="bg2">
                    <a:lumMod val="50000"/>
                  </a:schemeClr>
                </a:solidFill>
              </a:rPr>
              <a:t>н</a:t>
            </a:r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</a:rPr>
              <a:t>аграждена  </a:t>
            </a:r>
            <a:r>
              <a:rPr lang="ru-RU" sz="2400" b="1" i="1" dirty="0">
                <a:solidFill>
                  <a:srgbClr val="C00000"/>
                </a:solidFill>
              </a:rPr>
              <a:t>медалью «Партизану Отечественной войны» и орденом Отечественной войны. </a:t>
            </a:r>
            <a:endParaRPr lang="ru-RU" sz="2400" b="1" dirty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.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68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" y="197955"/>
            <a:ext cx="8229600" cy="6123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Пионеры-герои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627784" y="620688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Таня Савичева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7864" y="1052935"/>
            <a:ext cx="56166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	Вместе с другими ребятами-ленинградцами  Таня освобождала чердаки, таскала туда мешки с песком, ведра  с водой, чтобы тушить зажигалки, ухаживала за ранеными.</a:t>
            </a:r>
            <a:endParaRPr lang="ru-RU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	Одного за другим война забрала </a:t>
            </a:r>
            <a:r>
              <a:rPr lang="ru-RU" b="1" i="1" dirty="0" smtClean="0"/>
              <a:t>Таниных братьев и сестёр, дядю, бабушку… маму…</a:t>
            </a:r>
            <a:endParaRPr lang="ru-RU" b="1" dirty="0" smtClean="0"/>
          </a:p>
          <a:p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	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081607"/>
            <a:ext cx="3168351" cy="20933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476555"/>
            <a:ext cx="3168647" cy="21717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941168"/>
            <a:ext cx="2664296" cy="16564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3" y="3192161"/>
            <a:ext cx="87849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            Таня </a:t>
            </a:r>
            <a:r>
              <a:rPr lang="ru-RU" b="1" i="1" dirty="0">
                <a:solidFill>
                  <a:schemeClr val="bg2">
                    <a:lumMod val="50000"/>
                  </a:schemeClr>
                </a:solidFill>
              </a:rPr>
              <a:t>умерла от истощения первого июля сорок четвертого года… </a:t>
            </a:r>
          </a:p>
          <a:p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            </a:t>
            </a:r>
            <a:r>
              <a:rPr lang="ru-RU" b="1" i="1" dirty="0" smtClean="0">
                <a:solidFill>
                  <a:srgbClr val="C00000"/>
                </a:solidFill>
              </a:rPr>
              <a:t>Дневник </a:t>
            </a:r>
            <a:r>
              <a:rPr lang="ru-RU" b="1" i="1" dirty="0">
                <a:solidFill>
                  <a:srgbClr val="C00000"/>
                </a:solidFill>
              </a:rPr>
              <a:t>Тани Савичевой </a:t>
            </a:r>
            <a:r>
              <a:rPr lang="ru-RU" b="1" i="1" dirty="0">
                <a:solidFill>
                  <a:schemeClr val="bg2">
                    <a:lumMod val="50000"/>
                  </a:schemeClr>
                </a:solidFill>
              </a:rPr>
              <a:t>фигурировал на </a:t>
            </a:r>
            <a:r>
              <a:rPr lang="ru-RU" b="1" i="1" dirty="0">
                <a:solidFill>
                  <a:srgbClr val="C00000"/>
                </a:solidFill>
              </a:rPr>
              <a:t>Нюрнбергском процессе </a:t>
            </a:r>
            <a:r>
              <a:rPr lang="ru-RU" b="1" i="1" dirty="0">
                <a:solidFill>
                  <a:schemeClr val="bg2">
                    <a:lumMod val="50000"/>
                  </a:schemeClr>
                </a:solidFill>
              </a:rPr>
              <a:t>как один из обвинительных документов против фашистских преступников.</a:t>
            </a:r>
            <a:br>
              <a:rPr lang="ru-RU" b="1" i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b="1" i="1" dirty="0">
                <a:solidFill>
                  <a:schemeClr val="bg2">
                    <a:lumMod val="50000"/>
                  </a:schemeClr>
                </a:solidFill>
              </a:rPr>
              <a:t>Сегодня он выставлен в музее истории </a:t>
            </a:r>
            <a:r>
              <a:rPr lang="ru-RU" b="1" i="1" dirty="0" smtClean="0">
                <a:solidFill>
                  <a:srgbClr val="C00000"/>
                </a:solidFill>
              </a:rPr>
              <a:t>Ленинграда.</a:t>
            </a:r>
            <a:endParaRPr lang="ru-RU" b="1" i="1" dirty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575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31296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dirty="0">
                <a:solidFill>
                  <a:srgbClr val="7030A0"/>
                </a:solidFill>
              </a:rPr>
              <a:t>Сережа </a:t>
            </a:r>
            <a:r>
              <a:rPr lang="ru-RU" b="1" i="1" dirty="0" smtClean="0">
                <a:solidFill>
                  <a:srgbClr val="7030A0"/>
                </a:solidFill>
              </a:rPr>
              <a:t>Алешков</a:t>
            </a:r>
          </a:p>
          <a:p>
            <a:pPr marL="0" indent="0">
              <a:buNone/>
            </a:pPr>
            <a:r>
              <a:rPr lang="ru-RU" sz="1800" b="1" i="1" dirty="0" smtClean="0"/>
              <a:t>	Серёжа </a:t>
            </a:r>
            <a:r>
              <a:rPr lang="ru-RU" sz="1800" b="1" i="1" dirty="0" smtClean="0">
                <a:solidFill>
                  <a:schemeClr val="bg2">
                    <a:lumMod val="50000"/>
                  </a:schemeClr>
                </a:solidFill>
              </a:rPr>
              <a:t>- самый </a:t>
            </a:r>
            <a:r>
              <a:rPr lang="ru-RU" sz="1800" b="1" i="1" dirty="0">
                <a:solidFill>
                  <a:schemeClr val="bg2">
                    <a:lumMod val="50000"/>
                  </a:schemeClr>
                </a:solidFill>
              </a:rPr>
              <a:t>юный защитник </a:t>
            </a:r>
            <a:r>
              <a:rPr lang="ru-RU" sz="1800" b="1" i="1" dirty="0" smtClean="0">
                <a:solidFill>
                  <a:srgbClr val="C00000"/>
                </a:solidFill>
              </a:rPr>
              <a:t>Сталинграда. </a:t>
            </a:r>
            <a:r>
              <a:rPr lang="ru-RU" sz="1800" b="1" i="1" dirty="0" smtClean="0">
                <a:solidFill>
                  <a:schemeClr val="bg2">
                    <a:lumMod val="50000"/>
                  </a:schemeClr>
                </a:solidFill>
              </a:rPr>
              <a:t>Ему было всего </a:t>
            </a:r>
            <a:r>
              <a:rPr lang="ru-RU" sz="1800" b="1" i="1" dirty="0" smtClean="0"/>
              <a:t>6 лет.</a:t>
            </a:r>
            <a:r>
              <a:rPr lang="ru-RU" sz="1800" b="1" i="1" dirty="0"/>
              <a:t> </a:t>
            </a:r>
            <a:r>
              <a:rPr lang="ru-RU" sz="1800" b="1" i="1" dirty="0" smtClean="0">
                <a:solidFill>
                  <a:schemeClr val="bg2">
                    <a:lumMod val="50000"/>
                  </a:schemeClr>
                </a:solidFill>
              </a:rPr>
              <a:t>После гибели мамы он стал сыном полка. </a:t>
            </a:r>
            <a:r>
              <a:rPr lang="ru-RU" sz="1800" b="1" i="1" dirty="0">
                <a:solidFill>
                  <a:schemeClr val="bg2">
                    <a:lumMod val="50000"/>
                  </a:schemeClr>
                </a:solidFill>
              </a:rPr>
              <a:t>П</a:t>
            </a:r>
            <a:r>
              <a:rPr lang="ru-RU" sz="1800" b="1" i="1" dirty="0" smtClean="0">
                <a:solidFill>
                  <a:schemeClr val="bg2">
                    <a:lumMod val="50000"/>
                  </a:schemeClr>
                </a:solidFill>
              </a:rPr>
              <a:t>риносил бойцам пищу</a:t>
            </a:r>
            <a:r>
              <a:rPr lang="ru-RU" sz="1800" b="1" i="1" dirty="0">
                <a:solidFill>
                  <a:schemeClr val="bg2">
                    <a:lumMod val="50000"/>
                  </a:schemeClr>
                </a:solidFill>
              </a:rPr>
              <a:t>, подносил патроны, в перерывах </a:t>
            </a:r>
            <a:r>
              <a:rPr lang="ru-RU" sz="1800" b="1" i="1" dirty="0" smtClean="0">
                <a:solidFill>
                  <a:schemeClr val="bg2">
                    <a:lumMod val="50000"/>
                  </a:schemeClr>
                </a:solidFill>
              </a:rPr>
              <a:t>между боями пел </a:t>
            </a:r>
            <a:r>
              <a:rPr lang="ru-RU" sz="1800" b="1" i="1" dirty="0">
                <a:solidFill>
                  <a:schemeClr val="bg2">
                    <a:lumMod val="50000"/>
                  </a:schemeClr>
                </a:solidFill>
              </a:rPr>
              <a:t>песни, читал стихи, разносил почту</a:t>
            </a:r>
            <a:r>
              <a:rPr lang="ru-RU" sz="1800" b="1" i="1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ru-RU" sz="1800" b="1" i="1" dirty="0">
                <a:solidFill>
                  <a:schemeClr val="bg2">
                    <a:lumMod val="50000"/>
                  </a:schemeClr>
                </a:solidFill>
              </a:rPr>
              <a:t>Б</a:t>
            </a:r>
            <a:r>
              <a:rPr lang="ru-RU" sz="1800" b="1" i="1" dirty="0" smtClean="0">
                <a:solidFill>
                  <a:schemeClr val="bg2">
                    <a:lumMod val="50000"/>
                  </a:schemeClr>
                </a:solidFill>
              </a:rPr>
              <a:t>ыл </a:t>
            </a:r>
            <a:r>
              <a:rPr lang="ru-RU" sz="1800" b="1" i="1" dirty="0">
                <a:solidFill>
                  <a:schemeClr val="bg2">
                    <a:lumMod val="50000"/>
                  </a:schemeClr>
                </a:solidFill>
              </a:rPr>
              <a:t>ранен в ногу, попал в госпиталь. </a:t>
            </a:r>
            <a:r>
              <a:rPr lang="ru-RU" sz="1800" b="1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800" b="1" i="1" dirty="0">
                <a:solidFill>
                  <a:srgbClr val="C00000"/>
                </a:solidFill>
              </a:rPr>
              <a:t>Н</a:t>
            </a:r>
            <a:r>
              <a:rPr lang="ru-RU" sz="1800" b="1" i="1" dirty="0" smtClean="0">
                <a:solidFill>
                  <a:srgbClr val="C00000"/>
                </a:solidFill>
              </a:rPr>
              <a:t>агражден </a:t>
            </a:r>
            <a:r>
              <a:rPr lang="ru-RU" sz="1800" b="1" i="1" dirty="0">
                <a:solidFill>
                  <a:srgbClr val="C00000"/>
                </a:solidFill>
              </a:rPr>
              <a:t>медалью «За боевые заслуги».</a:t>
            </a:r>
            <a:endParaRPr lang="ru-RU" sz="18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sz="1800" b="1" dirty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Пионеры-герои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780929"/>
            <a:ext cx="7056784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908720"/>
            <a:ext cx="8568952" cy="518728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dirty="0">
                <a:solidFill>
                  <a:srgbClr val="7030A0"/>
                </a:solidFill>
              </a:rPr>
              <a:t>Зина </a:t>
            </a:r>
            <a:r>
              <a:rPr lang="ru-RU" b="1" i="1" dirty="0" smtClean="0">
                <a:solidFill>
                  <a:srgbClr val="7030A0"/>
                </a:solidFill>
              </a:rPr>
              <a:t>Портнова</a:t>
            </a:r>
          </a:p>
          <a:p>
            <a:pPr marL="0" indent="0">
              <a:buNone/>
            </a:pPr>
            <a:r>
              <a:rPr lang="ru-RU" sz="1800" b="1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800" b="1" i="1" dirty="0" smtClean="0">
                <a:solidFill>
                  <a:schemeClr val="bg2">
                    <a:lumMod val="50000"/>
                  </a:schemeClr>
                </a:solidFill>
              </a:rPr>
              <a:t>          Во </a:t>
            </a:r>
            <a:r>
              <a:rPr lang="ru-RU" sz="1800" b="1" i="1" dirty="0">
                <a:solidFill>
                  <a:schemeClr val="bg2">
                    <a:lumMod val="50000"/>
                  </a:schemeClr>
                </a:solidFill>
              </a:rPr>
              <a:t>время войны </a:t>
            </a:r>
            <a:r>
              <a:rPr lang="ru-RU" sz="1800" b="1" i="1" dirty="0" smtClean="0">
                <a:solidFill>
                  <a:srgbClr val="C00000"/>
                </a:solidFill>
              </a:rPr>
              <a:t>Зина </a:t>
            </a:r>
            <a:r>
              <a:rPr lang="ru-RU" sz="1800" b="1" i="1" dirty="0" smtClean="0">
                <a:solidFill>
                  <a:schemeClr val="bg2">
                    <a:lumMod val="50000"/>
                  </a:schemeClr>
                </a:solidFill>
              </a:rPr>
              <a:t>помогала </a:t>
            </a:r>
            <a:r>
              <a:rPr lang="ru-RU" sz="1800" b="1" i="1" dirty="0"/>
              <a:t>подпольщикам. </a:t>
            </a:r>
            <a:r>
              <a:rPr lang="ru-RU" sz="1800" b="1" i="1" dirty="0">
                <a:solidFill>
                  <a:schemeClr val="bg2">
                    <a:lumMod val="50000"/>
                  </a:schemeClr>
                </a:solidFill>
              </a:rPr>
              <a:t>Работая в столовой для немецких офицеров, по указанию подполья отравила пищу. Распространяла листовки среди населения, по заданию партизанского отряда вела разведку. В декабре 1943 г. немцы  арестовали </a:t>
            </a:r>
            <a:r>
              <a:rPr lang="ru-RU" sz="1800" b="1" i="1" dirty="0" smtClean="0">
                <a:solidFill>
                  <a:schemeClr val="bg2">
                    <a:lumMod val="50000"/>
                  </a:schemeClr>
                </a:solidFill>
              </a:rPr>
              <a:t>Зину по </a:t>
            </a:r>
            <a:r>
              <a:rPr lang="ru-RU" sz="1800" b="1" i="1" dirty="0">
                <a:solidFill>
                  <a:schemeClr val="bg2">
                    <a:lumMod val="50000"/>
                  </a:schemeClr>
                </a:solidFill>
              </a:rPr>
              <a:t>наводке предателя. На одном из допросов </a:t>
            </a:r>
            <a:r>
              <a:rPr lang="ru-RU" sz="1800" b="1" i="1" dirty="0" smtClean="0">
                <a:solidFill>
                  <a:schemeClr val="bg2">
                    <a:lumMod val="50000"/>
                  </a:schemeClr>
                </a:solidFill>
              </a:rPr>
              <a:t>она </a:t>
            </a:r>
            <a:r>
              <a:rPr lang="ru-RU" sz="1800" b="1" i="1" dirty="0" smtClean="0"/>
              <a:t>схватила </a:t>
            </a:r>
            <a:r>
              <a:rPr lang="ru-RU" sz="1800" b="1" i="1" dirty="0"/>
              <a:t>со стола пистолет и застрелила трёх </a:t>
            </a:r>
            <a:r>
              <a:rPr lang="ru-RU" sz="1800" b="1" i="1" dirty="0" smtClean="0"/>
              <a:t>гитлеровцев</a:t>
            </a:r>
            <a:r>
              <a:rPr lang="ru-RU" sz="1800" b="1" i="1" dirty="0"/>
              <a:t>,</a:t>
            </a:r>
            <a:r>
              <a:rPr lang="ru-RU" sz="1800" b="1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800" b="1" i="1" dirty="0">
                <a:solidFill>
                  <a:schemeClr val="bg2">
                    <a:lumMod val="50000"/>
                  </a:schemeClr>
                </a:solidFill>
              </a:rPr>
              <a:t>пыталась бежать, но была схвачена. Фашисты зверски мучили ю</a:t>
            </a:r>
            <a:r>
              <a:rPr lang="ru-RU" sz="1800" b="1" i="1" dirty="0" smtClean="0">
                <a:solidFill>
                  <a:schemeClr val="bg2">
                    <a:lumMod val="50000"/>
                  </a:schemeClr>
                </a:solidFill>
              </a:rPr>
              <a:t>ную подпольщицу </a:t>
            </a:r>
            <a:r>
              <a:rPr lang="ru-RU" sz="1800" b="1" i="1" dirty="0">
                <a:solidFill>
                  <a:schemeClr val="bg2">
                    <a:lumMod val="50000"/>
                  </a:schemeClr>
                </a:solidFill>
              </a:rPr>
              <a:t>и расстреляли в тюрьме </a:t>
            </a:r>
            <a:r>
              <a:rPr lang="ru-RU" sz="1800" b="1" i="1" dirty="0">
                <a:solidFill>
                  <a:srgbClr val="C00000"/>
                </a:solidFill>
              </a:rPr>
              <a:t>г. Полоцка. </a:t>
            </a:r>
            <a:endParaRPr lang="ru-RU" sz="1800" b="1" i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1800" b="1" i="1" dirty="0">
                <a:solidFill>
                  <a:srgbClr val="C00000"/>
                </a:solidFill>
              </a:rPr>
              <a:t>	</a:t>
            </a:r>
            <a:r>
              <a:rPr lang="ru-RU" sz="1800" b="1" i="1" dirty="0" smtClean="0">
                <a:solidFill>
                  <a:srgbClr val="C00000"/>
                </a:solidFill>
              </a:rPr>
              <a:t>Зина Портнова </a:t>
            </a:r>
            <a:r>
              <a:rPr lang="ru-RU" sz="1800" b="1" i="1" dirty="0">
                <a:solidFill>
                  <a:srgbClr val="C00000"/>
                </a:solidFill>
              </a:rPr>
              <a:t>у</a:t>
            </a:r>
            <a:r>
              <a:rPr lang="ru-RU" sz="1800" b="1" i="1" dirty="0" smtClean="0">
                <a:solidFill>
                  <a:srgbClr val="C00000"/>
                </a:solidFill>
              </a:rPr>
              <a:t>достоена </a:t>
            </a:r>
            <a:r>
              <a:rPr lang="ru-RU" sz="1800" b="1" i="1" dirty="0">
                <a:solidFill>
                  <a:srgbClr val="C00000"/>
                </a:solidFill>
              </a:rPr>
              <a:t>звания Героя Советского Союза.</a:t>
            </a:r>
            <a:endParaRPr lang="ru-RU" sz="18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Пионеры-герои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005064"/>
            <a:ext cx="3691384" cy="24847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206035"/>
            <a:ext cx="2513571" cy="20828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206035"/>
            <a:ext cx="1589162" cy="204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15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3" y="730673"/>
            <a:ext cx="8644703" cy="2194271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9600" b="1" i="1" dirty="0">
                <a:solidFill>
                  <a:srgbClr val="7030A0"/>
                </a:solidFill>
              </a:rPr>
              <a:t>Оля </a:t>
            </a:r>
            <a:r>
              <a:rPr lang="ru-RU" sz="9600" b="1" i="1" dirty="0" err="1" smtClean="0">
                <a:solidFill>
                  <a:srgbClr val="7030A0"/>
                </a:solidFill>
              </a:rPr>
              <a:t>Демеш</a:t>
            </a:r>
            <a:endParaRPr lang="ru-RU" sz="9600" b="1" i="1" dirty="0" smtClean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5500" b="1" i="1" dirty="0">
                <a:latin typeface="+mj-lt"/>
              </a:rPr>
              <a:t> </a:t>
            </a:r>
            <a:r>
              <a:rPr lang="ru-RU" sz="5500" b="1" i="1" dirty="0" smtClean="0">
                <a:latin typeface="+mj-lt"/>
              </a:rPr>
              <a:t>      </a:t>
            </a:r>
            <a:r>
              <a:rPr lang="ru-RU" sz="7200" b="1" i="1" dirty="0" smtClean="0">
                <a:solidFill>
                  <a:srgbClr val="C00000"/>
                </a:solidFill>
                <a:latin typeface="+mj-lt"/>
              </a:rPr>
              <a:t>16-летняя </a:t>
            </a:r>
            <a:r>
              <a:rPr lang="ru-RU" sz="7200" b="1" i="1" dirty="0">
                <a:solidFill>
                  <a:srgbClr val="C00000"/>
                </a:solidFill>
                <a:latin typeface="+mj-lt"/>
              </a:rPr>
              <a:t>Оля </a:t>
            </a:r>
            <a:r>
              <a:rPr lang="ru-RU" sz="7200" b="1" i="1" dirty="0" err="1">
                <a:solidFill>
                  <a:srgbClr val="C00000"/>
                </a:solidFill>
                <a:latin typeface="+mj-lt"/>
              </a:rPr>
              <a:t>Демеш</a:t>
            </a:r>
            <a:r>
              <a:rPr lang="ru-RU" sz="7200" b="1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7200" b="1" i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со своей младшей </a:t>
            </a:r>
            <a:r>
              <a:rPr lang="ru-RU" sz="7200" b="1" i="1" dirty="0">
                <a:solidFill>
                  <a:srgbClr val="C00000"/>
                </a:solidFill>
                <a:latin typeface="+mj-lt"/>
              </a:rPr>
              <a:t>сестрой Лидой </a:t>
            </a:r>
            <a:r>
              <a:rPr lang="ru-RU" sz="7200" b="1" i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на </a:t>
            </a:r>
            <a:r>
              <a:rPr lang="ru-RU" sz="7200" b="1" i="1" dirty="0">
                <a:solidFill>
                  <a:srgbClr val="7030A0"/>
                </a:solidFill>
                <a:latin typeface="+mj-lt"/>
              </a:rPr>
              <a:t>станции Орша </a:t>
            </a:r>
            <a:r>
              <a:rPr lang="ru-RU" sz="7200" b="1" i="1" dirty="0">
                <a:solidFill>
                  <a:srgbClr val="C00000"/>
                </a:solidFill>
                <a:latin typeface="+mj-lt"/>
              </a:rPr>
              <a:t>в Белоруссии </a:t>
            </a:r>
            <a:r>
              <a:rPr lang="ru-RU" sz="7200" b="1" i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по заданию </a:t>
            </a:r>
            <a:r>
              <a:rPr lang="ru-RU" sz="7200" b="1" i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партизан </a:t>
            </a:r>
            <a:r>
              <a:rPr lang="ru-RU" sz="7200" b="1" i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взрывала цистерны с горючим</a:t>
            </a:r>
            <a:r>
              <a:rPr lang="ru-RU" sz="7200" b="1" i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.</a:t>
            </a:r>
            <a:r>
              <a:rPr lang="ru-RU" sz="7200" b="1" i="1" dirty="0">
                <a:solidFill>
                  <a:schemeClr val="bg2">
                    <a:lumMod val="50000"/>
                  </a:schemeClr>
                </a:solidFill>
              </a:rPr>
              <a:t> За голову юной партизанки </a:t>
            </a:r>
            <a:r>
              <a:rPr lang="ru-RU" sz="7200" b="1" i="1" dirty="0">
                <a:solidFill>
                  <a:srgbClr val="C00000"/>
                </a:solidFill>
              </a:rPr>
              <a:t>Оли </a:t>
            </a:r>
            <a:r>
              <a:rPr lang="ru-RU" sz="7200" b="1" i="1" dirty="0" err="1">
                <a:solidFill>
                  <a:srgbClr val="C00000"/>
                </a:solidFill>
              </a:rPr>
              <a:t>Демеш</a:t>
            </a:r>
            <a:r>
              <a:rPr lang="ru-RU" sz="7200" b="1" i="1" dirty="0">
                <a:solidFill>
                  <a:srgbClr val="C00000"/>
                </a:solidFill>
              </a:rPr>
              <a:t> </a:t>
            </a:r>
            <a:r>
              <a:rPr lang="ru-RU" sz="7200" b="1" i="1" dirty="0">
                <a:solidFill>
                  <a:schemeClr val="bg2">
                    <a:lumMod val="50000"/>
                  </a:schemeClr>
                </a:solidFill>
              </a:rPr>
              <a:t>фашисты обещали землю, корову и 10 тысяч </a:t>
            </a:r>
            <a:r>
              <a:rPr lang="ru-RU" sz="7200" b="1" i="1" dirty="0" smtClean="0">
                <a:solidFill>
                  <a:schemeClr val="bg2">
                    <a:lumMod val="50000"/>
                  </a:schemeClr>
                </a:solidFill>
              </a:rPr>
              <a:t>марок. </a:t>
            </a:r>
            <a:r>
              <a:rPr lang="ru-RU" sz="7200" b="1" i="1" dirty="0">
                <a:solidFill>
                  <a:schemeClr val="bg2">
                    <a:lumMod val="50000"/>
                  </a:schemeClr>
                </a:solidFill>
              </a:rPr>
              <a:t>Её фотографии были разосланы всем патрульным службам, полицаям и тайным агентам. </a:t>
            </a:r>
            <a:endParaRPr lang="ru-RU" sz="7200" b="1" i="1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7200" b="1" i="1" dirty="0" smtClean="0">
                <a:solidFill>
                  <a:schemeClr val="bg2">
                    <a:lumMod val="50000"/>
                  </a:schemeClr>
                </a:solidFill>
              </a:rPr>
              <a:t>	</a:t>
            </a:r>
            <a:endParaRPr lang="ru-RU" sz="72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Пионеры-герои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996952"/>
            <a:ext cx="4176464" cy="30575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68909" y="2636912"/>
            <a:ext cx="405530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           Немцам </a:t>
            </a:r>
            <a:r>
              <a:rPr lang="ru-RU" b="1" i="1" dirty="0">
                <a:solidFill>
                  <a:schemeClr val="bg2">
                    <a:lumMod val="50000"/>
                  </a:schemeClr>
                </a:solidFill>
              </a:rPr>
              <a:t>удалось схватить мать и сестренку Оли, их расстреляли; но Оля оставалась  неуловимой. Она уничтожила </a:t>
            </a:r>
            <a:r>
              <a:rPr lang="ru-RU" b="1" i="1" dirty="0"/>
              <a:t>20 немецких солдат и офицеров, пустила под откос 7 вражеских эшелонов, </a:t>
            </a:r>
            <a:r>
              <a:rPr lang="ru-RU" b="1" i="1" dirty="0">
                <a:solidFill>
                  <a:schemeClr val="bg2">
                    <a:lumMod val="50000"/>
                  </a:schemeClr>
                </a:solidFill>
              </a:rPr>
              <a:t>вела разведку, участвовала в «рельсовой войне», в уничтожении немецких карательных подразделений. 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47898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719588"/>
            <a:ext cx="45567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22 июня 1941 года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1502407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Дети играли и не подозревали, что скоро на устах будет только одно слово - война.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546" y="2777754"/>
            <a:ext cx="5069997" cy="3675582"/>
          </a:xfrm>
          <a:prstGeom prst="rect">
            <a:avLst/>
          </a:prstGeom>
        </p:spPr>
      </p:pic>
      <p:pic>
        <p:nvPicPr>
          <p:cNvPr id="7" name="Рисунок 1" descr="дети 17.jpg"/>
          <p:cNvPicPr>
            <a:picLocks noGrp="1" noChangeAspect="1"/>
          </p:cNvPicPr>
          <p:nvPr isPhoto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777754"/>
            <a:ext cx="4320480" cy="3375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6390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622224" y="980728"/>
            <a:ext cx="6342264" cy="5475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i="1" dirty="0" smtClean="0">
                <a:solidFill>
                  <a:srgbClr val="7030A0"/>
                </a:solidFill>
              </a:rPr>
              <a:t>	14-летний </a:t>
            </a:r>
            <a:r>
              <a:rPr lang="ru-RU" sz="1800" b="1" i="1" dirty="0" err="1">
                <a:solidFill>
                  <a:srgbClr val="7030A0"/>
                </a:solidFill>
              </a:rPr>
              <a:t>крымчанин</a:t>
            </a:r>
            <a:r>
              <a:rPr lang="ru-RU" sz="1800" b="1" i="1" dirty="0">
                <a:solidFill>
                  <a:srgbClr val="7030A0"/>
                </a:solidFill>
              </a:rPr>
              <a:t> </a:t>
            </a:r>
            <a:r>
              <a:rPr lang="ru-RU" sz="1800" b="1" i="1" dirty="0">
                <a:solidFill>
                  <a:srgbClr val="C00000"/>
                </a:solidFill>
              </a:rPr>
              <a:t>Володя Дубинин </a:t>
            </a:r>
            <a:r>
              <a:rPr lang="ru-RU" sz="1800" b="1" i="1" dirty="0">
                <a:solidFill>
                  <a:schemeClr val="bg2">
                    <a:lumMod val="50000"/>
                  </a:schemeClr>
                </a:solidFill>
              </a:rPr>
              <a:t>был командиром группы юных разведчиков в </a:t>
            </a:r>
            <a:r>
              <a:rPr lang="ru-RU" sz="1800" b="1" i="1" dirty="0" err="1"/>
              <a:t>Старокарантинских</a:t>
            </a:r>
            <a:r>
              <a:rPr lang="ru-RU" sz="1800" b="1" i="1" dirty="0"/>
              <a:t> каменоломнях в </a:t>
            </a:r>
            <a:r>
              <a:rPr lang="ru-RU" sz="1800" b="1" i="1" dirty="0" smtClean="0"/>
              <a:t>Керчи. </a:t>
            </a:r>
            <a:r>
              <a:rPr lang="ru-RU" sz="1800" b="1" i="1" dirty="0" smtClean="0">
                <a:solidFill>
                  <a:schemeClr val="bg2">
                    <a:lumMod val="50000"/>
                  </a:schemeClr>
                </a:solidFill>
              </a:rPr>
              <a:t>Два месяца здесь </a:t>
            </a:r>
            <a:r>
              <a:rPr lang="ru-RU" sz="1800" b="1" i="1" dirty="0">
                <a:solidFill>
                  <a:schemeClr val="bg2">
                    <a:lumMod val="50000"/>
                  </a:schemeClr>
                </a:solidFill>
              </a:rPr>
              <a:t>держал оборону партизанский отряд. </a:t>
            </a:r>
            <a:r>
              <a:rPr lang="ru-RU" sz="1800" b="1" i="1" dirty="0">
                <a:solidFill>
                  <a:srgbClr val="C00000"/>
                </a:solidFill>
              </a:rPr>
              <a:t>Володя </a:t>
            </a:r>
            <a:r>
              <a:rPr lang="ru-RU" sz="1800" b="1" i="1" dirty="0">
                <a:solidFill>
                  <a:schemeClr val="bg2">
                    <a:lumMod val="50000"/>
                  </a:schemeClr>
                </a:solidFill>
              </a:rPr>
              <a:t>со своими товарищами </a:t>
            </a:r>
            <a:r>
              <a:rPr lang="ru-RU" sz="1800" b="1" i="1" dirty="0" smtClean="0">
                <a:solidFill>
                  <a:schemeClr val="bg2">
                    <a:lumMod val="50000"/>
                  </a:schemeClr>
                </a:solidFill>
              </a:rPr>
              <a:t>добывал </a:t>
            </a:r>
            <a:r>
              <a:rPr lang="ru-RU" sz="1800" b="1" i="1" dirty="0">
                <a:solidFill>
                  <a:schemeClr val="bg2">
                    <a:lumMod val="50000"/>
                  </a:schemeClr>
                </a:solidFill>
              </a:rPr>
              <a:t>сведения о </a:t>
            </a:r>
            <a:r>
              <a:rPr lang="ru-RU" sz="1800" b="1" i="1" dirty="0" smtClean="0">
                <a:solidFill>
                  <a:schemeClr val="bg2">
                    <a:lumMod val="50000"/>
                  </a:schemeClr>
                </a:solidFill>
              </a:rPr>
              <a:t>расположении, численности </a:t>
            </a:r>
            <a:r>
              <a:rPr lang="ru-RU" sz="1800" b="1" i="1" dirty="0">
                <a:solidFill>
                  <a:schemeClr val="bg2">
                    <a:lumMod val="50000"/>
                  </a:schemeClr>
                </a:solidFill>
              </a:rPr>
              <a:t>и планах немецких </a:t>
            </a:r>
            <a:r>
              <a:rPr lang="ru-RU" sz="1800" b="1" i="1" dirty="0" smtClean="0">
                <a:solidFill>
                  <a:schemeClr val="bg2">
                    <a:lumMod val="50000"/>
                  </a:schemeClr>
                </a:solidFill>
              </a:rPr>
              <a:t>войск. Володе удавалось </a:t>
            </a:r>
            <a:r>
              <a:rPr lang="ru-RU" sz="1800" b="1" i="1" dirty="0">
                <a:solidFill>
                  <a:schemeClr val="bg2">
                    <a:lumMod val="50000"/>
                  </a:schemeClr>
                </a:solidFill>
              </a:rPr>
              <a:t>выбираться на поверхность по очень узким лазам и проскальзывать незамеченным мимо вражеских постов.</a:t>
            </a:r>
            <a:br>
              <a:rPr lang="ru-RU" sz="1800" b="1" i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800" b="1" i="1" dirty="0" smtClean="0">
                <a:solidFill>
                  <a:schemeClr val="bg2">
                    <a:lumMod val="50000"/>
                  </a:schemeClr>
                </a:solidFill>
              </a:rPr>
              <a:t>	Прекрасно </a:t>
            </a:r>
            <a:r>
              <a:rPr lang="ru-RU" sz="1800" b="1" i="1" dirty="0">
                <a:solidFill>
                  <a:schemeClr val="bg2">
                    <a:lumMod val="50000"/>
                  </a:schemeClr>
                </a:solidFill>
              </a:rPr>
              <a:t>разбираясь в планировке подземных галерей, Володя Дубинин вызвался помогать саперам Красной армии в разминировании </a:t>
            </a:r>
            <a:r>
              <a:rPr lang="ru-RU" sz="1800" b="1" i="1" dirty="0" err="1">
                <a:solidFill>
                  <a:schemeClr val="bg2">
                    <a:lumMod val="50000"/>
                  </a:schemeClr>
                </a:solidFill>
              </a:rPr>
              <a:t>Старокарантинских</a:t>
            </a:r>
            <a:r>
              <a:rPr lang="ru-RU" sz="1800" b="1" i="1" dirty="0">
                <a:solidFill>
                  <a:schemeClr val="bg2">
                    <a:lumMod val="50000"/>
                  </a:schemeClr>
                </a:solidFill>
              </a:rPr>
              <a:t> каменоломен. При обезвреживании территорий </a:t>
            </a:r>
            <a:r>
              <a:rPr lang="ru-RU" sz="1800" b="1" i="1" dirty="0" smtClean="0">
                <a:solidFill>
                  <a:schemeClr val="bg2">
                    <a:lumMod val="50000"/>
                  </a:schemeClr>
                </a:solidFill>
              </a:rPr>
              <a:t>сапёр </a:t>
            </a:r>
            <a:r>
              <a:rPr lang="ru-RU" sz="1800" b="1" i="1" dirty="0">
                <a:solidFill>
                  <a:schemeClr val="bg2">
                    <a:lumMod val="50000"/>
                  </a:schemeClr>
                </a:solidFill>
              </a:rPr>
              <a:t>и Володя погибли от взрыва мины.</a:t>
            </a:r>
            <a:br>
              <a:rPr lang="ru-RU" sz="1800" b="1" i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800" b="1" i="1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ru-RU" sz="1800" b="1" i="1" dirty="0">
                <a:solidFill>
                  <a:srgbClr val="C00000"/>
                </a:solidFill>
              </a:rPr>
              <a:t>Лев Кассиль </a:t>
            </a:r>
            <a:r>
              <a:rPr lang="ru-RU" sz="1800" b="1" i="1" dirty="0">
                <a:solidFill>
                  <a:schemeClr val="bg2">
                    <a:lumMod val="50000"/>
                  </a:schemeClr>
                </a:solidFill>
              </a:rPr>
              <a:t>написал книгу о подвигах Володи Дубинина – </a:t>
            </a:r>
            <a:r>
              <a:rPr lang="ru-RU" sz="1800" b="1" i="1" dirty="0">
                <a:solidFill>
                  <a:srgbClr val="C00000"/>
                </a:solidFill>
              </a:rPr>
              <a:t>«Улица младшего сына», </a:t>
            </a:r>
            <a:r>
              <a:rPr lang="ru-RU" sz="1800" b="1" i="1" dirty="0">
                <a:solidFill>
                  <a:schemeClr val="bg2">
                    <a:lumMod val="50000"/>
                  </a:schemeClr>
                </a:solidFill>
              </a:rPr>
              <a:t>по которой был снят одноименный фильм.</a:t>
            </a:r>
          </a:p>
          <a:p>
            <a:pPr marL="0" indent="0">
              <a:buNone/>
            </a:pPr>
            <a:endParaRPr lang="ru-RU" sz="18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224" y="260648"/>
            <a:ext cx="8229600" cy="10667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Пионеры-герои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2700" b="1" i="1" dirty="0">
                <a:solidFill>
                  <a:srgbClr val="7030A0"/>
                </a:solidFill>
                <a:effectLst/>
              </a:rPr>
              <a:t>Володя Дубинин</a:t>
            </a:r>
            <a:br>
              <a:rPr lang="ru-RU" sz="2700" b="1" i="1" dirty="0">
                <a:solidFill>
                  <a:srgbClr val="7030A0"/>
                </a:solidFill>
                <a:effectLst/>
              </a:rPr>
            </a:br>
            <a:endParaRPr lang="ru-RU" sz="2700" dirty="0"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864" y="4653136"/>
            <a:ext cx="1396360" cy="19366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99539"/>
            <a:ext cx="2304256" cy="23004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24" y="355322"/>
            <a:ext cx="1451279" cy="194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44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59288"/>
          </a:xfrm>
        </p:spPr>
        <p:txBody>
          <a:bodyPr/>
          <a:lstStyle/>
          <a:p>
            <a:pPr indent="0" marL="0">
              <a:buNone/>
            </a:pPr>
            <a:r>
              <a:rPr b="1" dirty="0" i="1" lang="ru-RU" smtClean="0" sz="1800"/>
              <a:t>	</a:t>
            </a:r>
            <a:r>
              <a:rPr b="1" dirty="0" i="1" lang="ru-RU" smtClean="0" sz="1800">
                <a:solidFill>
                  <a:schemeClr val="bg2">
                    <a:lumMod val="50000"/>
                  </a:schemeClr>
                </a:solidFill>
              </a:rPr>
              <a:t>Более </a:t>
            </a:r>
            <a:r>
              <a:rPr b="1" dirty="0" i="1" lang="ru-RU" sz="1800">
                <a:solidFill>
                  <a:schemeClr val="bg2">
                    <a:lumMod val="50000"/>
                  </a:schemeClr>
                </a:solidFill>
              </a:rPr>
              <a:t>5 миллионов детей стали узниками концлагерей, гетто и других мест принудительного содержания, разбросанных по всей оккупированной Европе. Они несли свой крест – ни в чем не повинные, лишенные самой радостной поры – детства. Непосильный труд и болезни, холод и голод были спутниками детей. Над ними глумились, проводили медицинские эксперименты, выкачивали кровь до последней капли для нужд немецкой армии, испытывали яды. Выживал лишь один из десяти.</a:t>
            </a:r>
          </a:p>
          <a:p>
            <a:r>
              <a:rPr b="1" dirty="0" i="1" lang="ru-RU" sz="1800">
                <a:solidFill>
                  <a:schemeClr val="bg2">
                    <a:lumMod val="50000"/>
                  </a:schemeClr>
                </a:solidFill>
              </a:rPr>
              <a:t> </a:t>
            </a:r>
          </a:p>
          <a:p>
            <a:endParaRPr dirty="0"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>
            <a:normAutofit/>
          </a:bodyPr>
          <a:lstStyle/>
          <a:p>
            <a:pPr algn="ctr"/>
            <a:r>
              <a:rPr dirty="0" lang="ru-RU" smtClean="0" sz="3600">
                <a:solidFill>
                  <a:srgbClr val="C00000"/>
                </a:solidFill>
              </a:rPr>
              <a:t>Дети – узники концлагерей</a:t>
            </a:r>
            <a:endParaRPr dirty="0" lang="ru-RU" sz="360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03" y="3429000"/>
            <a:ext cx="4139952" cy="268015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"/>
          <a:stretch/>
        </p:blipFill>
        <p:spPr>
          <a:xfrm>
            <a:off x="4860032" y="3527651"/>
            <a:ext cx="3811968" cy="242840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7812360" y="3527651"/>
            <a:ext cx="859640" cy="549421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cxnSp>
        <p:nvCxnSpPr>
          <p:cNvPr id="9" name="Соединительная линия уступом 8"/>
          <p:cNvCxnSpPr>
            <a:stCxn id="7" idx="2"/>
          </p:cNvCxnSpPr>
          <p:nvPr/>
        </p:nvCxnSpPr>
        <p:spPr>
          <a:xfrm flipH="1" rot="16200000">
            <a:off x="8204029" y="4115223"/>
            <a:ext cx="913116" cy="836814"/>
          </a:xfrm>
          <a:prstGeom prst="bentConnector3">
            <a:avLst>
              <a:gd fmla="val 50000" name="adj1"/>
            </a:avLst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5076056" y="5956053"/>
            <a:ext cx="1584176" cy="11430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1572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Рисунки детей – узников концлагерей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66925"/>
            <a:ext cx="2995914" cy="26642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112" y="1401535"/>
            <a:ext cx="2608252" cy="34945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933056"/>
            <a:ext cx="3593592" cy="27363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467" y="4014161"/>
            <a:ext cx="3771997" cy="26916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679679"/>
            <a:ext cx="2476313" cy="29382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7504" y="899428"/>
            <a:ext cx="903649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</a:rPr>
              <a:t>11 апреля </a:t>
            </a:r>
            <a:r>
              <a:rPr lang="ru-RU" sz="2000" b="1" i="1" dirty="0" smtClean="0"/>
              <a:t>- Международный </a:t>
            </a:r>
            <a:r>
              <a:rPr lang="ru-RU" sz="2000" b="1" i="1" dirty="0"/>
              <a:t>день освобождения узников нацистских </a:t>
            </a:r>
            <a:r>
              <a:rPr lang="ru-RU" sz="2000" b="1" i="1" dirty="0" smtClean="0"/>
              <a:t>концлагерей.</a:t>
            </a:r>
            <a:endParaRPr lang="ru-RU" sz="2000" b="1" i="1" dirty="0"/>
          </a:p>
          <a:p>
            <a:r>
              <a:rPr lang="ru-RU" dirty="0"/>
              <a:t> 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4804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491880" y="1484784"/>
            <a:ext cx="5400600" cy="53732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ru-RU" sz="1800" b="1" i="1" dirty="0" smtClean="0">
                <a:solidFill>
                  <a:schemeClr val="bg2">
                    <a:lumMod val="50000"/>
                  </a:schemeClr>
                </a:solidFill>
              </a:rPr>
              <a:t>«…До </a:t>
            </a:r>
            <a:r>
              <a:rPr lang="ru-RU" sz="1800" b="1" i="1" dirty="0">
                <a:solidFill>
                  <a:schemeClr val="bg2">
                    <a:lumMod val="50000"/>
                  </a:schemeClr>
                </a:solidFill>
              </a:rPr>
              <a:t>войны я жила на Украине. Через две недели после начала войны в нашем городе уже были немцы. </a:t>
            </a:r>
            <a:r>
              <a:rPr lang="ru-RU" sz="1800" b="1" i="1" dirty="0" smtClean="0">
                <a:solidFill>
                  <a:schemeClr val="bg2">
                    <a:lumMod val="50000"/>
                  </a:schemeClr>
                </a:solidFill>
              </a:rPr>
              <a:t>Евреев отправляли </a:t>
            </a:r>
            <a:r>
              <a:rPr lang="ru-RU" sz="1800" b="1" i="1" dirty="0">
                <a:solidFill>
                  <a:schemeClr val="bg2">
                    <a:lumMod val="50000"/>
                  </a:schemeClr>
                </a:solidFill>
              </a:rPr>
              <a:t>в </a:t>
            </a:r>
            <a:r>
              <a:rPr lang="ru-RU" sz="1800" b="1" i="1" dirty="0">
                <a:solidFill>
                  <a:srgbClr val="7030A0"/>
                </a:solidFill>
              </a:rPr>
              <a:t>концлагерь Винницкой </a:t>
            </a:r>
            <a:r>
              <a:rPr lang="ru-RU" sz="1800" b="1" i="1" dirty="0" smtClean="0">
                <a:solidFill>
                  <a:srgbClr val="7030A0"/>
                </a:solidFill>
              </a:rPr>
              <a:t>области.</a:t>
            </a:r>
          </a:p>
          <a:p>
            <a:pPr marL="0" indent="0">
              <a:buNone/>
            </a:pPr>
            <a:r>
              <a:rPr lang="ru-RU" sz="1800" b="1" i="1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ru-RU" sz="1800" b="1" i="1" dirty="0" smtClean="0">
                <a:solidFill>
                  <a:schemeClr val="bg2">
                    <a:lumMod val="50000"/>
                  </a:schemeClr>
                </a:solidFill>
              </a:rPr>
              <a:t>…Территория </a:t>
            </a:r>
            <a:r>
              <a:rPr lang="ru-RU" sz="1800" b="1" i="1" dirty="0">
                <a:solidFill>
                  <a:schemeClr val="bg2">
                    <a:lumMod val="50000"/>
                  </a:schemeClr>
                </a:solidFill>
              </a:rPr>
              <a:t>лагеря была окружена проводами, по которым проходил </a:t>
            </a:r>
            <a:r>
              <a:rPr lang="ru-RU" sz="1800" b="1" i="1" dirty="0" smtClean="0">
                <a:solidFill>
                  <a:schemeClr val="bg2">
                    <a:lumMod val="50000"/>
                  </a:schemeClr>
                </a:solidFill>
              </a:rPr>
              <a:t>ток.</a:t>
            </a:r>
            <a:r>
              <a:rPr lang="ru-RU" sz="18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800" b="1" i="1" dirty="0" smtClean="0">
                <a:solidFill>
                  <a:schemeClr val="bg2">
                    <a:lumMod val="50000"/>
                  </a:schemeClr>
                </a:solidFill>
              </a:rPr>
              <a:t>В </a:t>
            </a:r>
            <a:r>
              <a:rPr lang="ru-RU" sz="1800" b="1" i="1" dirty="0">
                <a:solidFill>
                  <a:schemeClr val="bg2">
                    <a:lumMod val="50000"/>
                  </a:schemeClr>
                </a:solidFill>
              </a:rPr>
              <a:t>каждой казарме находились по 70-80 человек. Из обстановки – только сколоченные из досок подобия кроватей и солома (вместо подушек и простыней).</a:t>
            </a:r>
            <a:endParaRPr lang="ru-RU" sz="1800" b="1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1800" b="1" i="1" dirty="0" smtClean="0">
                <a:solidFill>
                  <a:schemeClr val="bg2">
                    <a:lumMod val="50000"/>
                  </a:schemeClr>
                </a:solidFill>
              </a:rPr>
              <a:t>	…Мы</a:t>
            </a:r>
            <a:r>
              <a:rPr lang="ru-RU" sz="1800" b="1" i="1" dirty="0">
                <a:solidFill>
                  <a:schemeClr val="bg2">
                    <a:lumMod val="50000"/>
                  </a:schemeClr>
                </a:solidFill>
              </a:rPr>
              <a:t>, четыре девочки, решили </a:t>
            </a:r>
            <a:r>
              <a:rPr lang="ru-RU" sz="1800" b="1" i="1" dirty="0" smtClean="0">
                <a:solidFill>
                  <a:schemeClr val="bg2">
                    <a:lumMod val="50000"/>
                  </a:schemeClr>
                </a:solidFill>
              </a:rPr>
              <a:t>бежать, но удалось </a:t>
            </a:r>
            <a:r>
              <a:rPr lang="ru-RU" sz="1800" b="1" i="1" dirty="0">
                <a:solidFill>
                  <a:schemeClr val="bg2">
                    <a:lumMod val="50000"/>
                  </a:schemeClr>
                </a:solidFill>
              </a:rPr>
              <a:t>спастись только нам двоим.</a:t>
            </a:r>
            <a:endParaRPr lang="ru-RU" sz="1800" b="1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1800" b="1" i="1" dirty="0" smtClean="0">
                <a:solidFill>
                  <a:schemeClr val="bg2">
                    <a:lumMod val="50000"/>
                  </a:schemeClr>
                </a:solidFill>
              </a:rPr>
              <a:t>	6 </a:t>
            </a:r>
            <a:r>
              <a:rPr lang="ru-RU" sz="1800" b="1" i="1" dirty="0">
                <a:solidFill>
                  <a:schemeClr val="bg2">
                    <a:lumMod val="50000"/>
                  </a:schemeClr>
                </a:solidFill>
              </a:rPr>
              <a:t>суток мы </a:t>
            </a:r>
            <a:r>
              <a:rPr lang="ru-RU" sz="1800" b="1" i="1" dirty="0" smtClean="0">
                <a:solidFill>
                  <a:schemeClr val="bg2">
                    <a:lumMod val="50000"/>
                  </a:schemeClr>
                </a:solidFill>
              </a:rPr>
              <a:t>ползли</a:t>
            </a:r>
            <a:r>
              <a:rPr lang="ru-RU" sz="1800" b="1" i="1" dirty="0">
                <a:solidFill>
                  <a:schemeClr val="bg2">
                    <a:lumMod val="50000"/>
                  </a:schemeClr>
                </a:solidFill>
              </a:rPr>
              <a:t>. Ели листья с водой. Дни считали по пальцам. Наткнулись на </a:t>
            </a:r>
            <a:r>
              <a:rPr lang="ru-RU" sz="1800" b="1" i="1" dirty="0" smtClean="0">
                <a:solidFill>
                  <a:schemeClr val="bg2">
                    <a:lumMod val="50000"/>
                  </a:schemeClr>
                </a:solidFill>
              </a:rPr>
              <a:t>партизан…»</a:t>
            </a:r>
            <a:endParaRPr lang="ru-RU" sz="1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Дети – узники концлагерей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84554"/>
            <a:ext cx="3052936" cy="21433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3" y="836712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	В 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нашем городе тоже живут дети войны. Послушайте историю </a:t>
            </a:r>
            <a:r>
              <a:rPr lang="ru-RU" sz="2000" b="1" dirty="0">
                <a:solidFill>
                  <a:srgbClr val="C00000"/>
                </a:solidFill>
              </a:rPr>
              <a:t>Анны Михайловны Френкель</a:t>
            </a:r>
            <a:r>
              <a:rPr lang="en-US" sz="2000" b="1" dirty="0" smtClean="0">
                <a:solidFill>
                  <a:srgbClr val="C00000"/>
                </a:solidFill>
              </a:rPr>
              <a:t>: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149080"/>
            <a:ext cx="2625080" cy="237626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15380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908720"/>
            <a:ext cx="8712968" cy="2376264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sz="1900" b="1" dirty="0" smtClean="0">
                <a:solidFill>
                  <a:schemeClr val="bg2">
                    <a:lumMod val="50000"/>
                  </a:schemeClr>
                </a:solidFill>
              </a:rPr>
              <a:t>         Во </a:t>
            </a:r>
            <a:r>
              <a:rPr lang="ru-RU" sz="1900" b="1" dirty="0">
                <a:solidFill>
                  <a:schemeClr val="bg2">
                    <a:lumMod val="50000"/>
                  </a:schemeClr>
                </a:solidFill>
              </a:rPr>
              <a:t>всём мире поставлены памятники детям войны. В </a:t>
            </a:r>
            <a:r>
              <a:rPr lang="ru-RU" sz="1900" b="1" dirty="0" smtClean="0">
                <a:solidFill>
                  <a:srgbClr val="C00000"/>
                </a:solidFill>
              </a:rPr>
              <a:t>г. Воскресенске  </a:t>
            </a:r>
            <a:r>
              <a:rPr lang="ru-RU" sz="1900" b="1" dirty="0" smtClean="0"/>
              <a:t>22 </a:t>
            </a:r>
            <a:r>
              <a:rPr lang="ru-RU" sz="1900" b="1" dirty="0"/>
              <a:t>июня 2011</a:t>
            </a:r>
            <a:r>
              <a:rPr lang="ru-RU" sz="1900" b="1" dirty="0">
                <a:solidFill>
                  <a:schemeClr val="bg2">
                    <a:lumMod val="50000"/>
                  </a:schemeClr>
                </a:solidFill>
              </a:rPr>
              <a:t> года тоже был открыт памятник несовершеннолетним узникам фашизма. В центре композиции из чёрного гранита - фигура ребенка, шагнувшего из застенков фашистского концлагеря. Мемориал создан по эскизу </a:t>
            </a:r>
            <a:r>
              <a:rPr lang="ru-RU" sz="1900" b="1" dirty="0"/>
              <a:t>художника Михаила Широкова. </a:t>
            </a:r>
            <a:r>
              <a:rPr lang="ru-RU" sz="1900" b="1" dirty="0">
                <a:solidFill>
                  <a:schemeClr val="bg2">
                    <a:lumMod val="50000"/>
                  </a:schemeClr>
                </a:solidFill>
              </a:rPr>
              <a:t>На памятнике высечены слова, которые выражают всю горечь и </a:t>
            </a:r>
            <a:r>
              <a:rPr lang="ru-RU" sz="1900" b="1" dirty="0" smtClean="0">
                <a:solidFill>
                  <a:schemeClr val="bg2">
                    <a:lumMod val="50000"/>
                  </a:schemeClr>
                </a:solidFill>
              </a:rPr>
              <a:t>слёзы </a:t>
            </a:r>
            <a:r>
              <a:rPr lang="ru-RU" sz="1900" b="1" dirty="0">
                <a:solidFill>
                  <a:schemeClr val="bg2">
                    <a:lumMod val="50000"/>
                  </a:schemeClr>
                </a:solidFill>
              </a:rPr>
              <a:t>тех лет:</a:t>
            </a:r>
          </a:p>
          <a:p>
            <a:pPr marL="0" indent="0">
              <a:buNone/>
            </a:pPr>
            <a:r>
              <a:rPr lang="ru-RU" sz="1900" b="1" i="1" dirty="0">
                <a:solidFill>
                  <a:schemeClr val="bg2">
                    <a:lumMod val="50000"/>
                  </a:schemeClr>
                </a:solidFill>
              </a:rPr>
              <a:t>	</a:t>
            </a:r>
            <a:endParaRPr lang="ru-RU" sz="19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Памятники детям войны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996952"/>
            <a:ext cx="4608512" cy="32352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3212976"/>
            <a:ext cx="41764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7030A0"/>
                </a:solidFill>
              </a:rPr>
              <a:t>Мы все войны минувшей дети</a:t>
            </a:r>
            <a:br>
              <a:rPr lang="ru-RU" b="1" i="1" dirty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С </a:t>
            </a:r>
            <a:r>
              <a:rPr lang="ru-RU" b="1" i="1" dirty="0">
                <a:solidFill>
                  <a:srgbClr val="7030A0"/>
                </a:solidFill>
              </a:rPr>
              <a:t>тяжелой, горькою судьбой.</a:t>
            </a:r>
            <a:br>
              <a:rPr lang="ru-RU" b="1" i="1" dirty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А </a:t>
            </a:r>
            <a:r>
              <a:rPr lang="ru-RU" b="1" i="1" dirty="0">
                <a:solidFill>
                  <a:srgbClr val="7030A0"/>
                </a:solidFill>
              </a:rPr>
              <a:t>сколько тех на белом свете,</a:t>
            </a:r>
            <a:br>
              <a:rPr lang="ru-RU" b="1" i="1" dirty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Кто </a:t>
            </a:r>
            <a:r>
              <a:rPr lang="ru-RU" b="1" i="1" dirty="0">
                <a:solidFill>
                  <a:srgbClr val="7030A0"/>
                </a:solidFill>
              </a:rPr>
              <a:t>так и не пришел домой.</a:t>
            </a:r>
            <a:br>
              <a:rPr lang="ru-RU" b="1" i="1" dirty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Мы </a:t>
            </a:r>
            <a:r>
              <a:rPr lang="ru-RU" b="1" i="1" dirty="0">
                <a:solidFill>
                  <a:srgbClr val="7030A0"/>
                </a:solidFill>
              </a:rPr>
              <a:t>помним нары, помним плети</a:t>
            </a:r>
            <a:br>
              <a:rPr lang="ru-RU" b="1" i="1" dirty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И </a:t>
            </a:r>
            <a:r>
              <a:rPr lang="ru-RU" b="1" i="1" dirty="0">
                <a:solidFill>
                  <a:srgbClr val="7030A0"/>
                </a:solidFill>
              </a:rPr>
              <a:t>у печей предсмертный вой.</a:t>
            </a:r>
            <a:br>
              <a:rPr lang="ru-RU" b="1" i="1" dirty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Мы </a:t>
            </a:r>
            <a:r>
              <a:rPr lang="ru-RU" b="1" i="1" dirty="0">
                <a:solidFill>
                  <a:srgbClr val="7030A0"/>
                </a:solidFill>
              </a:rPr>
              <a:t>лагерей фашистских дети</a:t>
            </a:r>
            <a:br>
              <a:rPr lang="ru-RU" b="1" i="1" dirty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И </a:t>
            </a:r>
            <a:r>
              <a:rPr lang="ru-RU" b="1" i="1" dirty="0">
                <a:solidFill>
                  <a:srgbClr val="7030A0"/>
                </a:solidFill>
              </a:rPr>
              <a:t>долгим был наш путь домой.</a:t>
            </a:r>
            <a:br>
              <a:rPr lang="ru-RU" b="1" i="1" dirty="0">
                <a:solidFill>
                  <a:srgbClr val="7030A0"/>
                </a:solidFill>
              </a:rPr>
            </a:br>
            <a:endParaRPr lang="ru-RU" b="1" dirty="0">
              <a:solidFill>
                <a:srgbClr val="7030A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595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980728"/>
            <a:ext cx="8507288" cy="5115272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 smtClean="0"/>
              <a:t>	</a:t>
            </a: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</a:rPr>
              <a:t>В </a:t>
            </a:r>
            <a:r>
              <a:rPr lang="ru-RU" sz="1800" b="1" dirty="0">
                <a:solidFill>
                  <a:schemeClr val="bg2">
                    <a:lumMod val="50000"/>
                  </a:schemeClr>
                </a:solidFill>
              </a:rPr>
              <a:t>Шахтерском поселке Лидице,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 что находится в 20 километрах от </a:t>
            </a:r>
            <a:r>
              <a:rPr lang="ru-RU" sz="1800" dirty="0">
                <a:solidFill>
                  <a:srgbClr val="C00000"/>
                </a:solidFill>
              </a:rPr>
              <a:t>Праги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, создан мемориал, увековечивший детей, которые были отравлены нацистами  газом в концентрационных лагерях в ответ на политическое убийство их высокопоставленного чиновника.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pPr algn="ctr"/>
            <a:r>
              <a:rPr lang="ru-RU" sz="4400" dirty="0">
                <a:solidFill>
                  <a:srgbClr val="C00000"/>
                </a:solidFill>
              </a:rPr>
              <a:t>Памятники детям войны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420887"/>
            <a:ext cx="6768752" cy="392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12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normAutofit/>
          </a:bodyPr>
          <a:lstStyle/>
          <a:p>
            <a:pPr algn="ctr"/>
            <a:r>
              <a:rPr lang="ru-RU" sz="4400" dirty="0">
                <a:solidFill>
                  <a:srgbClr val="C00000"/>
                </a:solidFill>
              </a:rPr>
              <a:t>Памятники детям войны</a:t>
            </a:r>
            <a:endParaRPr lang="ru-RU" sz="4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7" y="1124743"/>
            <a:ext cx="4844664" cy="26672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791985"/>
            <a:ext cx="4290814" cy="27645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418" y="1412775"/>
            <a:ext cx="2696046" cy="3761475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88840"/>
            <a:ext cx="3312368" cy="2228752"/>
          </a:xfrm>
        </p:spPr>
      </p:pic>
    </p:spTree>
    <p:extLst>
      <p:ext uri="{BB962C8B-B14F-4D97-AF65-F5344CB8AC3E}">
        <p14:creationId xmlns:p14="http://schemas.microsoft.com/office/powerpoint/2010/main" val="11856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9437" y="680200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Наша страна много лет живёт в мире. Для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большинства из Вас война — это то, что Вы видите на экранах телевизоров, компьютеров. В неё вы играете, но для некоторых детей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война и сегодня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 — это не игра, а суровая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реальность…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23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Чтобы помнили…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071" y="1772816"/>
            <a:ext cx="3339455" cy="26036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53" y="2377196"/>
            <a:ext cx="3267447" cy="218373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581128"/>
            <a:ext cx="2903984" cy="206997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672" y="4005064"/>
            <a:ext cx="2979415" cy="239985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204864"/>
            <a:ext cx="2324372" cy="201189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338" y="3957010"/>
            <a:ext cx="1669519" cy="225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75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44" y="1596870"/>
            <a:ext cx="4832856" cy="31607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050" y="4221088"/>
            <a:ext cx="3616421" cy="2376264"/>
          </a:xfrm>
          <a:prstGeom prst="rect">
            <a:avLst/>
          </a:prstGeom>
        </p:spPr>
      </p:pic>
      <p:sp>
        <p:nvSpPr>
          <p:cNvPr id="8" name="Параллелограмм 7"/>
          <p:cNvSpPr/>
          <p:nvPr/>
        </p:nvSpPr>
        <p:spPr>
          <a:xfrm rot="19964827">
            <a:off x="5232716" y="2756883"/>
            <a:ext cx="462744" cy="237379"/>
          </a:xfrm>
          <a:prstGeom prst="parallelogram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141543" y="364014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Дети против войны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64014"/>
            <a:ext cx="1944216" cy="9857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8184" y="1160802"/>
            <a:ext cx="2376264" cy="237626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55607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628800"/>
            <a:ext cx="7924800" cy="3312368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Презентацию подготовила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: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Точилина Ольга Павловна,</a:t>
            </a:r>
            <a:b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учитель русского языка и литературы</a:t>
            </a:r>
            <a:b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МАОУ «СОШ «Гармония»</a:t>
            </a:r>
            <a:b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г. Воскресенска</a:t>
            </a:r>
            <a:b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Московской обл.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1916832"/>
            <a:ext cx="7924800" cy="439248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Дети войны</a:t>
            </a:r>
            <a:r>
              <a:rPr lang="ru-RU" sz="4000" dirty="0">
                <a:solidFill>
                  <a:srgbClr val="C00000"/>
                </a:solidFill>
              </a:rPr>
              <a:t/>
            </a:r>
            <a:br>
              <a:rPr lang="ru-RU" sz="4000" dirty="0">
                <a:solidFill>
                  <a:srgbClr val="C00000"/>
                </a:solidFill>
              </a:rPr>
            </a:br>
            <a:r>
              <a:rPr lang="ru-RU" sz="4000" dirty="0">
                <a:solidFill>
                  <a:srgbClr val="C00000"/>
                </a:solidFill>
              </a:rPr>
              <a:t/>
            </a:r>
            <a:br>
              <a:rPr lang="ru-RU" sz="4000" dirty="0">
                <a:solidFill>
                  <a:srgbClr val="C00000"/>
                </a:solidFill>
              </a:rPr>
            </a:b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450" y="5013176"/>
            <a:ext cx="2304256" cy="11521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2664296" cy="199796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049" y="433307"/>
            <a:ext cx="2664296" cy="179866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52941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204864"/>
            <a:ext cx="3637856" cy="417646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412776"/>
            <a:ext cx="8291264" cy="482453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700" b="1" dirty="0" smtClean="0">
                <a:solidFill>
                  <a:srgbClr val="C00000"/>
                </a:solidFill>
                <a:effectLst/>
              </a:rPr>
              <a:t>Из </a:t>
            </a:r>
            <a:r>
              <a:rPr lang="ru-RU" sz="2700" b="1" dirty="0">
                <a:solidFill>
                  <a:srgbClr val="C00000"/>
                </a:solidFill>
                <a:effectLst/>
              </a:rPr>
              <a:t>воспоминаний Валентины Ивановны Потарайко:</a:t>
            </a:r>
            <a:r>
              <a:rPr lang="ru-RU" sz="2700" dirty="0">
                <a:solidFill>
                  <a:srgbClr val="C00000"/>
                </a:solidFill>
                <a:effectLst/>
              </a:rPr>
              <a:t> </a:t>
            </a:r>
            <a:r>
              <a:rPr lang="ru-RU" sz="2700" i="1" dirty="0">
                <a:solidFill>
                  <a:srgbClr val="C00000"/>
                </a:solidFill>
                <a:effectLst/>
              </a:rPr>
              <a:t/>
            </a:r>
            <a:br>
              <a:rPr lang="ru-RU" sz="2700" i="1" dirty="0">
                <a:solidFill>
                  <a:srgbClr val="C00000"/>
                </a:solidFill>
                <a:effectLst/>
              </a:rPr>
            </a:br>
            <a:r>
              <a:rPr lang="ru-RU" sz="2400" i="1" dirty="0" smtClean="0">
                <a:solidFill>
                  <a:schemeClr val="bg1"/>
                </a:solidFill>
                <a:effectLst/>
              </a:rPr>
              <a:t>«Мне </a:t>
            </a:r>
            <a:r>
              <a:rPr lang="ru-RU" sz="2400" i="1" dirty="0">
                <a:solidFill>
                  <a:schemeClr val="bg1"/>
                </a:solidFill>
                <a:effectLst/>
              </a:rPr>
              <a:t>было 5–6 лет. Из блокадного Ленинграда нас эвакуировали в Пермскую область. Везли через Ладогу, где мы попали под </a:t>
            </a:r>
            <a:r>
              <a:rPr lang="ru-RU" sz="2400" i="1" dirty="0" smtClean="0">
                <a:solidFill>
                  <a:schemeClr val="bg1"/>
                </a:solidFill>
                <a:effectLst/>
              </a:rPr>
              <a:t>бомбежку…»</a:t>
            </a:r>
            <a:br>
              <a:rPr lang="ru-RU" sz="2400" i="1" dirty="0" smtClean="0">
                <a:solidFill>
                  <a:schemeClr val="bg1"/>
                </a:solidFill>
                <a:effectLst/>
              </a:rPr>
            </a:br>
            <a:r>
              <a:rPr lang="ru-RU" sz="2400" i="1" dirty="0" smtClean="0">
                <a:solidFill>
                  <a:schemeClr val="bg1"/>
                </a:solidFill>
                <a:effectLst/>
              </a:rPr>
              <a:t>«…Дул </a:t>
            </a:r>
            <a:r>
              <a:rPr lang="ru-RU" sz="2400" i="1" dirty="0">
                <a:solidFill>
                  <a:schemeClr val="bg1"/>
                </a:solidFill>
                <a:effectLst/>
              </a:rPr>
              <a:t>сильный ветер, опилки </a:t>
            </a:r>
            <a:r>
              <a:rPr lang="ru-RU" sz="2400" i="1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2400" i="1" dirty="0" smtClean="0">
                <a:solidFill>
                  <a:schemeClr val="bg1"/>
                </a:solidFill>
                <a:effectLst/>
              </a:rPr>
            </a:br>
            <a:r>
              <a:rPr lang="ru-RU" sz="2400" i="1" dirty="0" smtClean="0">
                <a:solidFill>
                  <a:schemeClr val="bg1"/>
                </a:solidFill>
                <a:effectLst/>
              </a:rPr>
              <a:t>засыпали её </a:t>
            </a:r>
            <a:r>
              <a:rPr lang="ru-RU" sz="2400" i="1" dirty="0">
                <a:solidFill>
                  <a:schemeClr val="bg1"/>
                </a:solidFill>
                <a:effectLst/>
              </a:rPr>
              <a:t>раны, мама стонала, а </a:t>
            </a:r>
            <a:r>
              <a:rPr lang="ru-RU" sz="2400" i="1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2400" i="1" dirty="0" smtClean="0">
                <a:solidFill>
                  <a:schemeClr val="bg1"/>
                </a:solidFill>
                <a:effectLst/>
              </a:rPr>
            </a:br>
            <a:r>
              <a:rPr lang="ru-RU" sz="2400" i="1" dirty="0" smtClean="0">
                <a:solidFill>
                  <a:schemeClr val="bg1"/>
                </a:solidFill>
                <a:effectLst/>
              </a:rPr>
              <a:t>я </a:t>
            </a:r>
            <a:r>
              <a:rPr lang="ru-RU" sz="2400" i="1" dirty="0">
                <a:solidFill>
                  <a:schemeClr val="bg1"/>
                </a:solidFill>
                <a:effectLst/>
              </a:rPr>
              <a:t>вычищала ей раны и просила: </a:t>
            </a:r>
            <a:r>
              <a:rPr lang="ru-RU" sz="2400" i="1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2400" i="1" dirty="0" smtClean="0">
                <a:solidFill>
                  <a:schemeClr val="bg1"/>
                </a:solidFill>
                <a:effectLst/>
              </a:rPr>
            </a:br>
            <a:r>
              <a:rPr lang="ru-RU" sz="2400" i="1" dirty="0" smtClean="0">
                <a:solidFill>
                  <a:schemeClr val="bg1"/>
                </a:solidFill>
                <a:effectLst/>
              </a:rPr>
              <a:t>"</a:t>
            </a:r>
            <a:r>
              <a:rPr lang="ru-RU" sz="2400" i="1" dirty="0">
                <a:solidFill>
                  <a:schemeClr val="bg1"/>
                </a:solidFill>
                <a:effectLst/>
              </a:rPr>
              <a:t>Мама, не умирай!" Но она умерла. </a:t>
            </a:r>
            <a:r>
              <a:rPr lang="ru-RU" sz="2400" i="1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2400" i="1" dirty="0" smtClean="0">
                <a:solidFill>
                  <a:schemeClr val="bg1"/>
                </a:solidFill>
                <a:effectLst/>
              </a:rPr>
            </a:br>
            <a:r>
              <a:rPr lang="ru-RU" sz="2400" i="1" dirty="0" smtClean="0">
                <a:solidFill>
                  <a:schemeClr val="bg1"/>
                </a:solidFill>
                <a:effectLst/>
              </a:rPr>
              <a:t>Я </a:t>
            </a:r>
            <a:r>
              <a:rPr lang="ru-RU" sz="2400" i="1" dirty="0">
                <a:solidFill>
                  <a:schemeClr val="bg1"/>
                </a:solidFill>
                <a:effectLst/>
              </a:rPr>
              <a:t>осталась </a:t>
            </a:r>
            <a:r>
              <a:rPr lang="ru-RU" sz="2400" i="1" dirty="0" smtClean="0">
                <a:solidFill>
                  <a:schemeClr val="bg1"/>
                </a:solidFill>
                <a:effectLst/>
              </a:rPr>
              <a:t>одна».</a:t>
            </a:r>
            <a:r>
              <a:rPr lang="ru-RU" sz="2400" dirty="0">
                <a:solidFill>
                  <a:schemeClr val="bg1"/>
                </a:solidFill>
                <a:effectLst/>
              </a:rPr>
              <a:t/>
            </a:r>
            <a:br>
              <a:rPr lang="ru-RU" sz="2400" dirty="0">
                <a:solidFill>
                  <a:schemeClr val="bg1"/>
                </a:solidFill>
                <a:effectLst/>
              </a:rPr>
            </a:br>
            <a:r>
              <a:rPr lang="ru-RU" sz="2400" i="1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2400" i="1" dirty="0" smtClean="0">
                <a:solidFill>
                  <a:schemeClr val="bg1"/>
                </a:solidFill>
                <a:effectLst/>
              </a:rPr>
            </a:br>
            <a:endParaRPr lang="ru-RU" sz="24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0278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412504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/>
              </a:rPr>
              <a:t>Вспоминает Валентина Ивановна</a:t>
            </a:r>
            <a:r>
              <a:rPr lang="ru-RU" sz="2400" b="1" dirty="0" smtClean="0">
                <a:solidFill>
                  <a:srgbClr val="C00000"/>
                </a:solidFill>
                <a:effectLst/>
              </a:rPr>
              <a:t>:</a:t>
            </a:r>
            <a:br>
              <a:rPr lang="ru-RU" sz="2400" b="1" dirty="0" smtClean="0">
                <a:solidFill>
                  <a:srgbClr val="C00000"/>
                </a:solidFill>
                <a:effectLst/>
              </a:rPr>
            </a:br>
            <a:r>
              <a:rPr lang="ru-RU" sz="1800" dirty="0">
                <a:effectLst/>
              </a:rPr>
              <a:t/>
            </a:r>
            <a:br>
              <a:rPr lang="ru-RU" sz="1800" dirty="0">
                <a:effectLst/>
              </a:rPr>
            </a:b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«</a:t>
            </a:r>
            <a:r>
              <a:rPr lang="ru-RU" sz="2000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Когда </a:t>
            </a:r>
            <a:r>
              <a:rPr lang="ru-RU" sz="2000" i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наш эшелон разбомбили второй раз, мы попали в руки немцев. Фашисты выстраивали детей отдельно, взрослых отдельно. От ужаса никто не плакал, смотрели на все стеклянными глазами. Мы </a:t>
            </a:r>
            <a:r>
              <a:rPr lang="ru-RU" sz="2000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чётко </a:t>
            </a:r>
            <a:r>
              <a:rPr lang="ru-RU" sz="2000" i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усвоили урок: заплачешь – расстреляют. Так на наших глазах убили маленькую девочку, которая кричала без </a:t>
            </a:r>
            <a:r>
              <a:rPr lang="ru-RU" sz="2000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остановки». </a:t>
            </a:r>
            <a:endParaRPr lang="ru-RU" sz="2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1" descr="дети 35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636912"/>
            <a:ext cx="5247307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520" y="2848922"/>
            <a:ext cx="2808312" cy="2352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>
                <a:latin typeface="+mj-lt"/>
              </a:rPr>
              <a:t>Фашистские нелюди стреляли в детей ради забавы, чтобы поупражняться в меткости.</a:t>
            </a:r>
          </a:p>
        </p:txBody>
      </p:sp>
    </p:spTree>
    <p:extLst>
      <p:ext uri="{BB962C8B-B14F-4D97-AF65-F5344CB8AC3E}">
        <p14:creationId xmlns:p14="http://schemas.microsoft.com/office/powerpoint/2010/main" val="387442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5212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effectLst/>
              </a:rPr>
              <a:t>М</a:t>
            </a:r>
            <a:r>
              <a:rPr lang="ru-RU" sz="2400" b="1" dirty="0" smtClean="0">
                <a:solidFill>
                  <a:schemeClr val="tx1"/>
                </a:solidFill>
                <a:effectLst/>
              </a:rPr>
              <a:t>ногие дети боролись </a:t>
            </a:r>
            <a:r>
              <a:rPr lang="ru-RU" sz="2400" b="1" dirty="0">
                <a:solidFill>
                  <a:schemeClr val="tx1"/>
                </a:solidFill>
                <a:effectLst/>
              </a:rPr>
              <a:t>с фашизмом с оружием в руках, становясь сыновьями и дочерями </a:t>
            </a:r>
            <a:r>
              <a:rPr lang="ru-RU" sz="2400" b="1" dirty="0" smtClean="0">
                <a:solidFill>
                  <a:schemeClr val="tx1"/>
                </a:solidFill>
                <a:effectLst/>
              </a:rPr>
              <a:t>полков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74073" y="1268760"/>
            <a:ext cx="8229600" cy="4827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C00000"/>
                </a:solidFill>
              </a:rPr>
              <a:t>Вспоминает Николай Пантелеевич </a:t>
            </a:r>
            <a:r>
              <a:rPr lang="ru-RU" sz="2400" b="1" dirty="0" err="1">
                <a:solidFill>
                  <a:srgbClr val="C00000"/>
                </a:solidFill>
              </a:rPr>
              <a:t>Крыжков</a:t>
            </a:r>
            <a:r>
              <a:rPr lang="ru-RU" sz="2400" b="1" dirty="0">
                <a:solidFill>
                  <a:srgbClr val="C00000"/>
                </a:solidFill>
              </a:rPr>
              <a:t>: 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</a:rPr>
              <a:t>«Зиму 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</a:rPr>
              <a:t>я скитался по степям, промышлял на железной дороге, так добрался до </a:t>
            </a:r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</a:rPr>
              <a:t>Сталинграда... 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</a:rPr>
              <a:t>Осенью 1942 года меня приютили солдаты 1095-го артиллерийского полка, накормили, отмыли, </a:t>
            </a:r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</a:rPr>
              <a:t>обогрели».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800" b="1" dirty="0">
                <a:solidFill>
                  <a:schemeClr val="bg2">
                    <a:lumMod val="50000"/>
                  </a:schemeClr>
                </a:solidFill>
              </a:rPr>
              <a:t>Николай Пантелеевич удостоен </a:t>
            </a:r>
            <a:endParaRPr lang="ru-RU" sz="1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</a:rPr>
              <a:t>ордена </a:t>
            </a:r>
            <a:r>
              <a:rPr lang="ru-RU" sz="1800" b="1" dirty="0">
                <a:solidFill>
                  <a:schemeClr val="bg2">
                    <a:lumMod val="50000"/>
                  </a:schemeClr>
                </a:solidFill>
              </a:rPr>
              <a:t>Отечественной войны </a:t>
            </a:r>
            <a:endParaRPr lang="ru-RU" sz="1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</a:rPr>
              <a:t>2-й </a:t>
            </a:r>
            <a:r>
              <a:rPr lang="ru-RU" sz="1800" b="1" dirty="0">
                <a:solidFill>
                  <a:schemeClr val="bg2">
                    <a:lumMod val="50000"/>
                  </a:schemeClr>
                </a:solidFill>
              </a:rPr>
              <a:t>степени, медалей "За боевые </a:t>
            </a:r>
            <a:endParaRPr lang="ru-RU" sz="1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</a:rPr>
              <a:t>заслуги</a:t>
            </a:r>
            <a:r>
              <a:rPr lang="ru-RU" sz="1800" b="1" dirty="0">
                <a:solidFill>
                  <a:schemeClr val="bg2">
                    <a:lumMod val="50000"/>
                  </a:schemeClr>
                </a:solidFill>
              </a:rPr>
              <a:t>",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</a:rPr>
              <a:t>"</a:t>
            </a:r>
            <a:r>
              <a:rPr lang="ru-RU" sz="1800" b="1" dirty="0">
                <a:solidFill>
                  <a:schemeClr val="bg2">
                    <a:lumMod val="50000"/>
                  </a:schemeClr>
                </a:solidFill>
              </a:rPr>
              <a:t>За взятие Кенигсберга", </a:t>
            </a:r>
            <a:endParaRPr lang="ru-RU" sz="1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</a:rPr>
              <a:t>благодарности </a:t>
            </a:r>
            <a:r>
              <a:rPr lang="ru-RU" sz="1800" b="1" dirty="0">
                <a:solidFill>
                  <a:schemeClr val="bg2">
                    <a:lumMod val="50000"/>
                  </a:schemeClr>
                </a:solidFill>
              </a:rPr>
              <a:t>командира </a:t>
            </a:r>
            <a:endParaRPr lang="ru-RU" sz="1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</a:rPr>
              <a:t>за </a:t>
            </a:r>
            <a:r>
              <a:rPr lang="ru-RU" sz="1800" b="1" dirty="0">
                <a:solidFill>
                  <a:schemeClr val="bg2">
                    <a:lumMod val="50000"/>
                  </a:schemeClr>
                </a:solidFill>
              </a:rPr>
              <a:t>взятие Севастополя.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ru-RU" sz="1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" name="Рисунок 1" descr="дети 26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924944"/>
            <a:ext cx="428396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91276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-459432"/>
            <a:ext cx="8640960" cy="604867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C00000"/>
                </a:solidFill>
                <a:effectLst/>
              </a:rPr>
              <a:t>Сыны полков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/>
              </a:rPr>
              <a:t>– дети военных лет воевали против немецких оккупантов наравне со взрослыми.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effectLst/>
              </a:rPr>
              <a:t/>
            </a:r>
            <a:br>
              <a:rPr lang="ru-RU" sz="2400" b="1" dirty="0" smtClean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ru-RU" sz="2000" b="1" i="1" dirty="0" smtClean="0">
                <a:solidFill>
                  <a:srgbClr val="C00000"/>
                </a:solidFill>
                <a:effectLst/>
              </a:rPr>
              <a:t>Маршал </a:t>
            </a:r>
            <a:r>
              <a:rPr lang="ru-RU" sz="2000" b="1" i="1" dirty="0">
                <a:solidFill>
                  <a:srgbClr val="C00000"/>
                </a:solidFill>
                <a:effectLst/>
              </a:rPr>
              <a:t>Баграмян 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effectLst/>
              </a:rPr>
              <a:t>вспоминал, </a:t>
            </a:r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  <a:effectLst/>
              </a:rPr>
              <a:t/>
            </a:r>
            <a:br>
              <a:rPr lang="ru-RU" sz="2000" b="1" i="1" dirty="0" smtClean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  <a:effectLst/>
              </a:rPr>
              <a:t>что 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effectLst/>
              </a:rPr>
              <a:t>смелость, отвага </a:t>
            </a:r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  <a:effectLst/>
              </a:rPr>
              <a:t/>
            </a:r>
            <a:br>
              <a:rPr lang="ru-RU" sz="2000" b="1" i="1" dirty="0" smtClean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  <a:effectLst/>
              </a:rPr>
              <a:t>подростков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effectLst/>
              </a:rPr>
              <a:t>, </a:t>
            </a:r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  <a:effectLst/>
              </a:rPr>
              <a:t/>
            </a:r>
            <a:br>
              <a:rPr lang="ru-RU" sz="2000" b="1" i="1" dirty="0" smtClean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  <a:effectLst/>
              </a:rPr>
              <a:t>их изобретательность</a:t>
            </a:r>
            <a:br>
              <a:rPr lang="ru-RU" sz="2000" b="1" i="1" dirty="0" smtClean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  <a:effectLst/>
              </a:rPr>
              <a:t> 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effectLst/>
              </a:rPr>
              <a:t>в </a:t>
            </a:r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  <a:effectLst/>
              </a:rPr>
              <a:t>выполнении 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effectLst/>
              </a:rPr>
              <a:t>заданий </a:t>
            </a:r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  <a:effectLst/>
              </a:rPr>
              <a:t/>
            </a:r>
            <a:br>
              <a:rPr lang="ru-RU" sz="2000" b="1" i="1" dirty="0" smtClean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  <a:effectLst/>
              </a:rPr>
              <a:t>поражали 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effectLst/>
              </a:rPr>
              <a:t>даже старых </a:t>
            </a:r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  <a:effectLst/>
              </a:rPr>
              <a:t/>
            </a:r>
            <a:br>
              <a:rPr lang="ru-RU" sz="2000" b="1" i="1" dirty="0" smtClean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  <a:effectLst/>
              </a:rPr>
              <a:t>и опытных 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effectLst/>
              </a:rPr>
              <a:t>солдат. </a:t>
            </a:r>
            <a:br>
              <a:rPr lang="ru-RU" sz="2000" b="1" i="1" dirty="0">
                <a:solidFill>
                  <a:schemeClr val="bg2">
                    <a:lumMod val="50000"/>
                  </a:schemeClr>
                </a:solidFill>
                <a:effectLst/>
              </a:rPr>
            </a:br>
            <a:endParaRPr lang="ru-RU" sz="20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841" y="2348880"/>
            <a:ext cx="4824536" cy="352839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44923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268760"/>
            <a:ext cx="4860032" cy="4827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i="1" dirty="0" smtClean="0">
                <a:solidFill>
                  <a:schemeClr val="bg2">
                    <a:lumMod val="50000"/>
                  </a:schemeClr>
                </a:solidFill>
              </a:rPr>
              <a:t>	Рассказывает 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</a:rPr>
              <a:t>Валентина </a:t>
            </a:r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</a:rPr>
              <a:t>Ивановна.-</a:t>
            </a:r>
            <a:r>
              <a:rPr lang="ru-RU" sz="2000" i="1" dirty="0" smtClean="0">
                <a:solidFill>
                  <a:schemeClr val="bg2">
                    <a:lumMod val="50000"/>
                  </a:schemeClr>
                </a:solidFill>
              </a:rPr>
              <a:t> Два </a:t>
            </a:r>
            <a:r>
              <a:rPr lang="ru-RU" sz="2000" i="1" dirty="0">
                <a:solidFill>
                  <a:schemeClr val="bg2">
                    <a:lumMod val="50000"/>
                  </a:schemeClr>
                </a:solidFill>
              </a:rPr>
              <a:t>года – 1946-1947 гг. </a:t>
            </a:r>
            <a:r>
              <a:rPr lang="ru-RU" sz="2000" i="1" dirty="0" smtClean="0">
                <a:solidFill>
                  <a:schemeClr val="bg2">
                    <a:lumMod val="50000"/>
                  </a:schemeClr>
                </a:solidFill>
              </a:rPr>
              <a:t>я, детдомовка, </a:t>
            </a:r>
            <a:r>
              <a:rPr lang="ru-RU" sz="2000" i="1" dirty="0">
                <a:solidFill>
                  <a:schemeClr val="bg2">
                    <a:lumMod val="50000"/>
                  </a:schemeClr>
                </a:solidFill>
              </a:rPr>
              <a:t>не знала вкуса хлеба. Н</a:t>
            </a:r>
            <a:r>
              <a:rPr lang="ru-RU" sz="2000" i="1" dirty="0" smtClean="0">
                <a:solidFill>
                  <a:schemeClr val="bg2">
                    <a:lumMod val="50000"/>
                  </a:schemeClr>
                </a:solidFill>
              </a:rPr>
              <a:t>орма </a:t>
            </a:r>
            <a:r>
              <a:rPr lang="ru-RU" sz="2000" i="1" dirty="0">
                <a:solidFill>
                  <a:schemeClr val="bg2">
                    <a:lumMod val="50000"/>
                  </a:schemeClr>
                </a:solidFill>
              </a:rPr>
              <a:t>была </a:t>
            </a:r>
            <a:r>
              <a:rPr lang="ru-RU" sz="2000" i="1" dirty="0" smtClean="0">
                <a:solidFill>
                  <a:schemeClr val="bg2">
                    <a:lumMod val="50000"/>
                  </a:schemeClr>
                </a:solidFill>
              </a:rPr>
              <a:t>: </a:t>
            </a:r>
            <a:r>
              <a:rPr lang="ru-RU" sz="2000" i="1" dirty="0">
                <a:solidFill>
                  <a:schemeClr val="bg2">
                    <a:lumMod val="50000"/>
                  </a:schemeClr>
                </a:solidFill>
              </a:rPr>
              <a:t>завтрак и ужин – по 100 граммов хлеба, обед – 200. Но и эти </a:t>
            </a:r>
            <a:r>
              <a:rPr lang="ru-RU" sz="2000" i="1" dirty="0" smtClean="0">
                <a:solidFill>
                  <a:schemeClr val="bg2">
                    <a:lumMod val="50000"/>
                  </a:schemeClr>
                </a:solidFill>
              </a:rPr>
              <a:t>крохи </a:t>
            </a:r>
            <a:r>
              <a:rPr lang="ru-RU" sz="2000" i="1" dirty="0">
                <a:solidFill>
                  <a:schemeClr val="bg2">
                    <a:lumMod val="50000"/>
                  </a:schemeClr>
                </a:solidFill>
              </a:rPr>
              <a:t>всегда отбирали ребята посильнее. </a:t>
            </a:r>
            <a:r>
              <a:rPr lang="ru-RU" sz="2000" i="1" dirty="0" smtClean="0">
                <a:solidFill>
                  <a:schemeClr val="bg2">
                    <a:lumMod val="50000"/>
                  </a:schemeClr>
                </a:solidFill>
              </a:rPr>
              <a:t>Детдомовцы </a:t>
            </a:r>
            <a:r>
              <a:rPr lang="ru-RU" sz="2000" i="1" dirty="0">
                <a:solidFill>
                  <a:schemeClr val="bg2">
                    <a:lumMod val="50000"/>
                  </a:schemeClr>
                </a:solidFill>
              </a:rPr>
              <a:t>часами стояли в магазинах и ждали, когда продавец даст им горсточку хлебных крошек, которые оставались после нарезки".</a:t>
            </a:r>
            <a:endParaRPr lang="ru-RU" sz="2000" dirty="0">
              <a:solidFill>
                <a:schemeClr val="bg2">
                  <a:lumMod val="50000"/>
                </a:schemeClr>
              </a:solidFill>
            </a:endParaRPr>
          </a:p>
          <a:p>
            <a:endParaRPr lang="ru-RU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52400"/>
            <a:ext cx="8352928" cy="111636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/>
              </a:rPr>
              <a:t>Детство поглотила война, </a:t>
            </a:r>
            <a:r>
              <a:rPr lang="ru-RU" sz="2800" b="1" dirty="0" smtClean="0">
                <a:solidFill>
                  <a:srgbClr val="C00000"/>
                </a:solidFill>
                <a:effectLst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effectLst/>
              </a:rPr>
            </a:br>
            <a:r>
              <a:rPr lang="ru-RU" sz="2800" b="1" dirty="0" smtClean="0">
                <a:solidFill>
                  <a:srgbClr val="C00000"/>
                </a:solidFill>
                <a:effectLst/>
              </a:rPr>
              <a:t>юность </a:t>
            </a:r>
            <a:r>
              <a:rPr lang="ru-RU" sz="2800" b="1" dirty="0">
                <a:solidFill>
                  <a:srgbClr val="C00000"/>
                </a:solidFill>
                <a:effectLst/>
              </a:rPr>
              <a:t>– послевоенная разруха и голод.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340768"/>
            <a:ext cx="3679304" cy="242772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395536" y="4656615"/>
            <a:ext cx="392075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/>
              <a:t>Дети войны </a:t>
            </a:r>
            <a:r>
              <a:rPr lang="ru-RU" b="1" dirty="0" smtClean="0"/>
              <a:t>- и </a:t>
            </a:r>
            <a:r>
              <a:rPr lang="ru-RU" b="1" dirty="0"/>
              <a:t>веет холодом,</a:t>
            </a:r>
            <a:br>
              <a:rPr lang="ru-RU" b="1" dirty="0"/>
            </a:br>
            <a:r>
              <a:rPr lang="ru-RU" b="1" dirty="0"/>
              <a:t>Дети войны </a:t>
            </a:r>
            <a:r>
              <a:rPr lang="ru-RU" b="1" dirty="0" smtClean="0"/>
              <a:t>- и </a:t>
            </a:r>
            <a:r>
              <a:rPr lang="ru-RU" b="1" dirty="0"/>
              <a:t>пахнет голодом,</a:t>
            </a:r>
            <a:br>
              <a:rPr lang="ru-RU" b="1" dirty="0"/>
            </a:br>
            <a:r>
              <a:rPr lang="ru-RU" b="1" dirty="0"/>
              <a:t>Дети войны </a:t>
            </a:r>
            <a:r>
              <a:rPr lang="ru-RU" b="1" dirty="0" smtClean="0"/>
              <a:t>- и </a:t>
            </a:r>
            <a:r>
              <a:rPr lang="ru-RU" b="1" dirty="0"/>
              <a:t>дыбом волосы:</a:t>
            </a:r>
            <a:br>
              <a:rPr lang="ru-RU" b="1" dirty="0"/>
            </a:br>
            <a:r>
              <a:rPr lang="ru-RU" b="1" dirty="0"/>
              <a:t>На </a:t>
            </a:r>
            <a:r>
              <a:rPr lang="ru-RU" b="1" dirty="0" smtClean="0"/>
              <a:t>чёлках </a:t>
            </a:r>
            <a:r>
              <a:rPr lang="ru-RU" b="1" dirty="0"/>
              <a:t>детских седые волосы.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3" y="3933056"/>
            <a:ext cx="3888432" cy="266429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45470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276" y="2285264"/>
            <a:ext cx="2232248" cy="309634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05246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effectLst/>
              </a:rPr>
              <a:t>В повести </a:t>
            </a:r>
            <a:r>
              <a:rPr lang="ru-RU" sz="2400" b="1" dirty="0" smtClean="0">
                <a:solidFill>
                  <a:srgbClr val="C00000"/>
                </a:solidFill>
                <a:effectLst/>
              </a:rPr>
              <a:t>Альберта </a:t>
            </a:r>
            <a:r>
              <a:rPr lang="ru-RU" sz="2400" b="1" dirty="0" err="1" smtClean="0">
                <a:solidFill>
                  <a:srgbClr val="C00000"/>
                </a:solidFill>
                <a:effectLst/>
              </a:rPr>
              <a:t>Лиханова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effectLst/>
              </a:rPr>
              <a:t> 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«Последние </a:t>
            </a:r>
            <a:r>
              <a:rPr lang="ru-RU" sz="2400" b="1" dirty="0" smtClean="0">
                <a:solidFill>
                  <a:srgbClr val="C00000"/>
                </a:solidFill>
                <a:effectLst/>
              </a:rPr>
              <a:t>холода»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effectLst/>
              </a:rPr>
              <a:t>страшно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/>
              </a:rPr>
              <a:t>и красноречиво описана тема лишений и голода, от которого люди теряют человеческий облик. </a:t>
            </a: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01466"/>
            <a:ext cx="1656184" cy="22076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772481"/>
            <a:ext cx="40576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8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87424"/>
            <a:ext cx="8229600" cy="244827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/>
              </a:rPr>
              <a:t>Именно эти дети во время войны восстанавливали разрушенное хозяйство, в 12 лет становясь у станков </a:t>
            </a:r>
            <a:r>
              <a:rPr lang="ru-RU" sz="2400" b="1" dirty="0" smtClean="0">
                <a:solidFill>
                  <a:srgbClr val="C00000"/>
                </a:solidFill>
                <a:effectLst/>
              </a:rPr>
              <a:t>на 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заводах и фабриках, работая на стройках</a:t>
            </a:r>
            <a:r>
              <a:rPr lang="ru-RU" sz="2400" b="1" dirty="0" smtClean="0">
                <a:solidFill>
                  <a:srgbClr val="C00000"/>
                </a:solidFill>
                <a:effectLst/>
              </a:rPr>
              <a:t>. </a:t>
            </a:r>
            <a:br>
              <a:rPr lang="ru-RU" sz="2400" b="1" dirty="0" smtClean="0">
                <a:solidFill>
                  <a:srgbClr val="C00000"/>
                </a:solidFill>
                <a:effectLst/>
              </a:rPr>
            </a:b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74" y="1844824"/>
            <a:ext cx="3528392" cy="2126123"/>
          </a:xfrm>
          <a:effectLst>
            <a:softEdge rad="1270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786325"/>
            <a:ext cx="3240360" cy="203997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149080"/>
            <a:ext cx="3199150" cy="230325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8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183004"/>
            <a:ext cx="3528392" cy="259228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806311"/>
            <a:ext cx="3240360" cy="206284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13581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778</TotalTime>
  <Words>812</Words>
  <Application>Microsoft Office PowerPoint</Application>
  <PresentationFormat>Экран (4:3)</PresentationFormat>
  <Paragraphs>96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Бумажная</vt:lpstr>
      <vt:lpstr>    Дети войны   </vt:lpstr>
      <vt:lpstr>Презентация PowerPoint</vt:lpstr>
      <vt:lpstr>Из воспоминаний Валентины Ивановны Потарайко:  «Мне было 5–6 лет. Из блокадного Ленинграда нас эвакуировали в Пермскую область. Везли через Ладогу, где мы попали под бомбежку…» «…Дул сильный ветер, опилки  засыпали её раны, мама стонала, а  я вычищала ей раны и просила:  "Мама, не умирай!" Но она умерла.  Я осталась одна».  </vt:lpstr>
      <vt:lpstr>Вспоминает Валентина Ивановна:  «Когда наш эшелон разбомбили второй раз, мы попали в руки немцев. Фашисты выстраивали детей отдельно, взрослых отдельно. От ужаса никто не плакал, смотрели на все стеклянными глазами. Мы чётко усвоили урок: заплачешь – расстреляют. Так на наших глазах убили маленькую девочку, которая кричала без остановки». </vt:lpstr>
      <vt:lpstr>Многие дети боролись с фашизмом с оружием в руках, становясь сыновьями и дочерями полков</vt:lpstr>
      <vt:lpstr>Сыны полков – дети военных лет воевали против немецких оккупантов наравне со взрослыми.  Маршал Баграмян вспоминал,  что смелость, отвага  подростков,  их изобретательность  в выполнении заданий  поражали даже старых  и опытных солдат.  </vt:lpstr>
      <vt:lpstr>Детство поглотила война,  юность – послевоенная разруха и голод. </vt:lpstr>
      <vt:lpstr>В повести Альберта Лиханова «Последние холода» страшно и красноречиво описана тема лишений и голода, от которого люди теряют человеческий облик. </vt:lpstr>
      <vt:lpstr>Именно эти дети во время войны восстанавливали разрушенное хозяйство, в 12 лет становясь у станков на заводах и фабриках, работая на стройках.  </vt:lpstr>
      <vt:lpstr>Труд детей в тылу</vt:lpstr>
      <vt:lpstr>По известной статистике Великая Отечественная война унесла около 27 млн. жизней граждан Советского Союза. Из них около 10 млн. – солдаты, остальные – старики, женщины, дети.  Но статистика молчит о том, сколько детей погибло в годы Великой Отечественной войны, сколько получили ранения и стали калеками. </vt:lpstr>
      <vt:lpstr>Сотни тысяч мальчишек и девчонок в годы Великой Отечественной шли в военкоматы, прибавляли себе год-два и уходили защищать Родину, многие погибали за нее. </vt:lpstr>
      <vt:lpstr>   Ребята собирали оставшиеся от боёв винтовки, патроны, пулемёты, гранаты, а затем передавали всё это партизанам. Спасали раненых красноармейцев, помогали устраивать подпольщикам побеги наших военнопленных из немецких концлагерей. Поджигали немецкие склады с продовольствием,  техникой, обмундированием, фуражом, взрывали железнодорожные вагоны и паровозы.  </vt:lpstr>
      <vt:lpstr>Пионеры-герои</vt:lpstr>
      <vt:lpstr>Пионеры-герои</vt:lpstr>
      <vt:lpstr>Пионеры-герои</vt:lpstr>
      <vt:lpstr>Пионеры-герои</vt:lpstr>
      <vt:lpstr>Пионеры-герои</vt:lpstr>
      <vt:lpstr>Пионеры-герои</vt:lpstr>
      <vt:lpstr>Пионеры-герои Володя Дубинин </vt:lpstr>
      <vt:lpstr>Дети – узники концлагерей</vt:lpstr>
      <vt:lpstr>Рисунки детей – узников концлагерей</vt:lpstr>
      <vt:lpstr>Дети – узники концлагерей</vt:lpstr>
      <vt:lpstr>Памятники детям войны</vt:lpstr>
      <vt:lpstr>Памятники детям войны</vt:lpstr>
      <vt:lpstr>Памятники детям войны</vt:lpstr>
      <vt:lpstr>Чтобы помнили…</vt:lpstr>
      <vt:lpstr>Презентация PowerPoint</vt:lpstr>
      <vt:lpstr>Презентацию подготовила: Точилина Ольга Павловна, учитель русского языка и литературы МАОУ «СОШ «Гармония» г. Воскресенска Московской обл.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Дети войны</dc:title>
  <dc:creator>Пользователь</dc:creator>
  <cp:lastModifiedBy>HP</cp:lastModifiedBy>
  <cp:revision>63</cp:revision>
  <dcterms:created xsi:type="dcterms:W3CDTF">2015-04-09T09:43:13Z</dcterms:created>
  <dcterms:modified xsi:type="dcterms:W3CDTF">2015-04-13T18:53:55Z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2599250</vt:lpwstr>
  </property>
  <property fmtid="{D5CDD505-2E9C-101B-9397-08002B2CF9AE}" name="NXPowerLiteSettings" pid="3">
    <vt:lpwstr>F6000400038000</vt:lpwstr>
  </property>
  <property fmtid="{D5CDD505-2E9C-101B-9397-08002B2CF9AE}" name="NXPowerLiteVersion" pid="4">
    <vt:lpwstr>D4.3.1</vt:lpwstr>
  </property>
</Properties>
</file>